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68" r:id="rId2"/>
    <p:sldId id="267" r:id="rId3"/>
    <p:sldId id="269" r:id="rId4"/>
    <p:sldId id="256" r:id="rId5"/>
    <p:sldId id="265" r:id="rId6"/>
    <p:sldId id="271" r:id="rId7"/>
    <p:sldId id="272" r:id="rId8"/>
    <p:sldId id="273" r:id="rId9"/>
    <p:sldId id="274" r:id="rId10"/>
    <p:sldId id="258" r:id="rId11"/>
    <p:sldId id="275" r:id="rId12"/>
    <p:sldId id="27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FC066-EA1F-4EB1-905C-BC102DC4FF7D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34DDB5-03FA-4756-9846-DA2C275F841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251520" y="476672"/>
            <a:ext cx="8305800" cy="115252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75000"/>
                  </a:schemeClr>
                </a:solidFill>
              </a:rPr>
              <a:t>КОМУНАЛЬНИЙ ЗАКЛАД «ПОЛІВСЬКА ГІМНАЗІЯ» ДЕРГАЧІВСЬКОЇ РАЙОННОЇ РАДИ </a:t>
            </a:r>
            <a:br>
              <a:rPr lang="uk-UA" sz="28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uk-UA" sz="2800" dirty="0" smtClean="0">
                <a:solidFill>
                  <a:schemeClr val="bg2">
                    <a:lumMod val="75000"/>
                  </a:schemeClr>
                </a:solidFill>
              </a:rPr>
              <a:t>ХАРКІВСЬКОЇ ОБЛАСТІ</a:t>
            </a:r>
            <a:endParaRPr lang="ru-RU" sz="2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467544" y="2132856"/>
            <a:ext cx="9144000" cy="406400"/>
          </a:xfrm>
          <a:effectLst>
            <a:innerShdw blurRad="63500" dist="50800" dir="5400000">
              <a:prstClr val="black">
                <a:alpha val="50000"/>
              </a:prstClr>
            </a:innerShdw>
          </a:effectLst>
          <a:scene3d>
            <a:camera prst="perspectiveBelow"/>
            <a:lightRig rig="threePt" dir="t"/>
          </a:scene3d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uk-UA" sz="2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	</a:t>
            </a:r>
            <a:r>
              <a:rPr lang="uk-UA" sz="5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 </a:t>
            </a:r>
            <a:r>
              <a:rPr lang="uk-UA" sz="2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Не лицарі казкові, 				не Антеї,</a:t>
            </a:r>
            <a:endParaRPr lang="ru-RU" sz="216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 algn="l">
              <a:buNone/>
            </a:pPr>
            <a:r>
              <a:rPr lang="uk-UA" sz="2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  Звичайні люди, </a:t>
            </a:r>
          </a:p>
          <a:p>
            <a:pPr algn="l">
              <a:buNone/>
            </a:pPr>
            <a:r>
              <a:rPr lang="uk-UA" sz="21600" dirty="0" smtClean="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accent4">
                    <a:lumMod val="50000"/>
                  </a:schemeClr>
                </a:solidFill>
              </a:rPr>
              <a:t>			         отакі, як ми…</a:t>
            </a:r>
            <a:endParaRPr lang="ru-RU" sz="21600" dirty="0" smtClean="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endParaRPr lang="ru-RU" sz="21600" dirty="0">
              <a:ln>
                <a:solidFill>
                  <a:schemeClr val="bg2">
                    <a:lumMod val="50000"/>
                  </a:schemeClr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DSC019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3786150" cy="283961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2924944"/>
            <a:ext cx="3066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В.П.Петріщев</a:t>
            </a:r>
            <a:r>
              <a:rPr lang="ru-RU" sz="1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 </a:t>
            </a:r>
          </a:p>
          <a:p>
            <a:pPr algn="ctr"/>
            <a:r>
              <a:rPr lang="ru-RU" sz="1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в </a:t>
            </a:r>
            <a:r>
              <a:rPr lang="ru-RU" sz="1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с.Польова</a:t>
            </a:r>
            <a:r>
              <a:rPr lang="ru-RU" sz="1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50000"/>
                  </a:schemeClr>
                </a:solidFill>
                <a:latin typeface="Arial"/>
                <a:cs typeface="Arial"/>
              </a:rPr>
              <a:t> 1983р.</a:t>
            </a:r>
            <a:endParaRPr lang="ru-RU" sz="1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2924944"/>
            <a:ext cx="8229600" cy="367240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  </a:t>
            </a:r>
            <a:endParaRPr lang="ru-RU" sz="1600" dirty="0" smtClean="0"/>
          </a:p>
          <a:p>
            <a:pPr algn="just">
              <a:buNone/>
            </a:pPr>
            <a:r>
              <a:rPr lang="uk-UA" dirty="0" smtClean="0"/>
              <a:t> 		</a:t>
            </a:r>
          </a:p>
          <a:p>
            <a:pPr algn="just">
              <a:buNone/>
            </a:pPr>
            <a:r>
              <a:rPr lang="ru-RU" sz="2800" dirty="0" smtClean="0">
                <a:solidFill>
                  <a:schemeClr val="bg2">
                    <a:lumMod val="50000"/>
                  </a:schemeClr>
                </a:solidFill>
              </a:rPr>
              <a:t>		</a:t>
            </a: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>     </a:t>
            </a: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>Я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кий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би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довгий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час не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відділяв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нас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від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героїчного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подвигу в роки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війни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, все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людство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буде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вічно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пам’ятати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героїв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сорокових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4000" dirty="0" err="1" smtClean="0">
                <a:solidFill>
                  <a:schemeClr val="bg2">
                    <a:lumMod val="50000"/>
                  </a:schemeClr>
                </a:solidFill>
              </a:rPr>
              <a:t>років</a:t>
            </a:r>
            <a:r>
              <a:rPr lang="ru-RU" sz="4000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>
              <a:buNone/>
            </a:pP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> 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just">
              <a:buNone/>
            </a:pPr>
            <a:r>
              <a:rPr lang="uk-UA" sz="4000" dirty="0" smtClean="0">
                <a:solidFill>
                  <a:schemeClr val="bg2">
                    <a:lumMod val="50000"/>
                  </a:schemeClr>
                </a:solidFill>
              </a:rPr>
              <a:t>    	</a:t>
            </a:r>
            <a:endParaRPr lang="ru-RU" sz="4000" dirty="0" smtClean="0">
              <a:solidFill>
                <a:schemeClr val="bg2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НОВАШКОЛА\Фотоальбом\Відкриття памятника у с.Польова\IMG_0500.JPG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2" cstate="print"/>
          <a:srcRect r="26364"/>
          <a:stretch/>
        </p:blipFill>
        <p:spPr bwMode="auto">
          <a:xfrm>
            <a:off x="1187624" y="2090977"/>
            <a:ext cx="2160240" cy="412921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95536" y="476672"/>
            <a:ext cx="874846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Вічна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слава Подвигу – прикладу для нас і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майбутніх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поколінь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0" t="16401" r="24800" b="23750"/>
          <a:stretch/>
        </p:blipFill>
        <p:spPr>
          <a:xfrm>
            <a:off x="5148064" y="2060848"/>
            <a:ext cx="3384376" cy="4032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431032" y="260648"/>
            <a:ext cx="87129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Ми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хочемо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без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воїн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жити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,</a:t>
            </a:r>
          </a:p>
          <a:p>
            <a:pPr algn="ctr"/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Хай буде мир на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всій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землі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!</a:t>
            </a:r>
            <a:endParaRPr lang="ru-RU" sz="4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0000"/>
              </a:solidFill>
              <a:latin typeface="Impac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69"/>
          <a:stretch/>
        </p:blipFill>
        <p:spPr>
          <a:xfrm>
            <a:off x="539552" y="1729026"/>
            <a:ext cx="3024336" cy="20600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996" y="2564904"/>
            <a:ext cx="3043039" cy="19918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4370360"/>
            <a:ext cx="3331071" cy="20882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53082"/>
          </a:xfrm>
        </p:spPr>
        <p:txBody>
          <a:bodyPr/>
          <a:lstStyle/>
          <a:p>
            <a:pPr>
              <a:buNone/>
            </a:pPr>
            <a:r>
              <a:rPr lang="uk-UA" sz="1600" dirty="0" smtClean="0"/>
              <a:t>              </a:t>
            </a:r>
            <a:r>
              <a:rPr lang="uk-UA" sz="1600" dirty="0" smtClean="0">
                <a:solidFill>
                  <a:schemeClr val="bg1"/>
                </a:solidFill>
              </a:rPr>
              <a:t>Давно відгриміли  залпи </a:t>
            </a:r>
            <a:r>
              <a:rPr lang="uk-UA" sz="1600" dirty="0" smtClean="0">
                <a:solidFill>
                  <a:schemeClr val="bg1"/>
                </a:solidFill>
              </a:rPr>
              <a:t>Другої світової війни</a:t>
            </a:r>
            <a:r>
              <a:rPr lang="uk-UA" sz="1600" dirty="0" smtClean="0">
                <a:solidFill>
                  <a:schemeClr val="bg1"/>
                </a:solidFill>
              </a:rPr>
              <a:t>. Заросли травою окопи. Лише братські могили нагадують нам, якою ціною завойоване безхмарне небо. </a:t>
            </a:r>
            <a:endParaRPr lang="ru-RU" sz="16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sz="1600" dirty="0" smtClean="0">
                <a:solidFill>
                  <a:schemeClr val="bg1"/>
                </a:solidFill>
              </a:rPr>
              <a:t>         Висота </a:t>
            </a:r>
            <a:r>
              <a:rPr lang="uk-UA" sz="1600" dirty="0" err="1" smtClean="0">
                <a:solidFill>
                  <a:schemeClr val="bg1"/>
                </a:solidFill>
              </a:rPr>
              <a:t>Петріщева</a:t>
            </a:r>
            <a:r>
              <a:rPr lang="uk-UA" sz="1600" dirty="0" smtClean="0">
                <a:solidFill>
                  <a:schemeClr val="bg1"/>
                </a:solidFill>
              </a:rPr>
              <a:t> </a:t>
            </a:r>
            <a:r>
              <a:rPr lang="uk-UA" sz="1600" dirty="0" smtClean="0">
                <a:solidFill>
                  <a:schemeClr val="bg1"/>
                </a:solidFill>
              </a:rPr>
              <a:t>у селі Польова.</a:t>
            </a:r>
            <a:endParaRPr lang="ru-RU" sz="16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uk-UA" sz="1600" dirty="0" smtClean="0">
                <a:solidFill>
                  <a:schemeClr val="bg1"/>
                </a:solidFill>
              </a:rPr>
              <a:t>              Скільки їх таких висот позначено цифрами на карті Генерального штабу. Як і у людей, у кожної з них – різні долі. У цієї </a:t>
            </a:r>
            <a:r>
              <a:rPr lang="ru-RU" sz="1600" dirty="0" smtClean="0">
                <a:solidFill>
                  <a:schemeClr val="bg1"/>
                </a:solidFill>
              </a:rPr>
              <a:t>–</a:t>
            </a:r>
            <a:r>
              <a:rPr lang="uk-UA" sz="1600" dirty="0" smtClean="0">
                <a:solidFill>
                  <a:schemeClr val="bg1"/>
                </a:solidFill>
              </a:rPr>
              <a:t> особлива, вона ввійшла в історію </a:t>
            </a:r>
            <a:r>
              <a:rPr lang="uk-UA" sz="1600" dirty="0" smtClean="0">
                <a:solidFill>
                  <a:schemeClr val="bg1"/>
                </a:solidFill>
              </a:rPr>
              <a:t>Другої світової</a:t>
            </a:r>
            <a:r>
              <a:rPr lang="uk-UA" sz="1600" dirty="0" smtClean="0">
                <a:solidFill>
                  <a:schemeClr val="bg1"/>
                </a:solidFill>
              </a:rPr>
              <a:t> </a:t>
            </a:r>
            <a:r>
              <a:rPr lang="uk-UA" sz="1600" dirty="0" smtClean="0">
                <a:solidFill>
                  <a:schemeClr val="bg1"/>
                </a:solidFill>
              </a:rPr>
              <a:t>війни.</a:t>
            </a:r>
          </a:p>
          <a:p>
            <a:pPr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          </a:t>
            </a:r>
            <a:r>
              <a:rPr lang="ru-RU" sz="1600" dirty="0" err="1" smtClean="0">
                <a:solidFill>
                  <a:schemeClr val="bg1"/>
                </a:solidFill>
              </a:rPr>
              <a:t>Безіменну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висоту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віднині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називають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висотою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Петріщева</a:t>
            </a:r>
            <a:r>
              <a:rPr lang="ru-RU" sz="1600" dirty="0" smtClean="0">
                <a:solidFill>
                  <a:schemeClr val="bg1"/>
                </a:solidFill>
              </a:rPr>
              <a:t>. </a:t>
            </a:r>
            <a:r>
              <a:rPr lang="ru-RU" sz="1600" dirty="0" err="1" smtClean="0">
                <a:solidFill>
                  <a:schemeClr val="bg1"/>
                </a:solidFill>
              </a:rPr>
              <a:t>Захопивши</a:t>
            </a:r>
            <a:r>
              <a:rPr lang="ru-RU" sz="1600" dirty="0" smtClean="0">
                <a:solidFill>
                  <a:schemeClr val="bg1"/>
                </a:solidFill>
              </a:rPr>
              <a:t> і </a:t>
            </a:r>
            <a:r>
              <a:rPr lang="ru-RU" sz="1600" dirty="0" err="1" smtClean="0">
                <a:solidFill>
                  <a:schemeClr val="bg1"/>
                </a:solidFill>
              </a:rPr>
              <a:t>утримавши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висоту</a:t>
            </a:r>
            <a:r>
              <a:rPr lang="ru-RU" sz="1600" dirty="0" smtClean="0">
                <a:solidFill>
                  <a:schemeClr val="bg1"/>
                </a:solidFill>
              </a:rPr>
              <a:t>, «</a:t>
            </a:r>
            <a:r>
              <a:rPr lang="ru-RU" sz="1600" dirty="0" err="1" smtClean="0">
                <a:solidFill>
                  <a:schemeClr val="bg1"/>
                </a:solidFill>
              </a:rPr>
              <a:t>петріщивці</a:t>
            </a:r>
            <a:r>
              <a:rPr lang="ru-RU" sz="1600" dirty="0" smtClean="0">
                <a:solidFill>
                  <a:schemeClr val="bg1"/>
                </a:solidFill>
              </a:rPr>
              <a:t>» </a:t>
            </a:r>
            <a:r>
              <a:rPr lang="ru-RU" sz="1600" dirty="0" err="1" smtClean="0">
                <a:solidFill>
                  <a:schemeClr val="bg1"/>
                </a:solidFill>
              </a:rPr>
              <a:t>підготували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успішне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просування</a:t>
            </a:r>
            <a:r>
              <a:rPr lang="ru-RU" sz="1600" dirty="0" smtClean="0">
                <a:solidFill>
                  <a:schemeClr val="bg1"/>
                </a:solidFill>
              </a:rPr>
              <a:t> наших </a:t>
            </a:r>
            <a:r>
              <a:rPr lang="ru-RU" sz="1600" dirty="0" err="1" smtClean="0">
                <a:solidFill>
                  <a:schemeClr val="bg1"/>
                </a:solidFill>
              </a:rPr>
              <a:t>військ</a:t>
            </a:r>
            <a:r>
              <a:rPr lang="ru-RU" sz="1600" dirty="0" smtClean="0">
                <a:solidFill>
                  <a:schemeClr val="bg1"/>
                </a:solidFill>
              </a:rPr>
              <a:t> вперед, </a:t>
            </a:r>
            <a:r>
              <a:rPr lang="ru-RU" sz="1600" dirty="0" err="1" smtClean="0">
                <a:solidFill>
                  <a:schemeClr val="bg1"/>
                </a:solidFill>
              </a:rPr>
              <a:t>наблизивши</a:t>
            </a:r>
            <a:r>
              <a:rPr lang="ru-RU" sz="1600" dirty="0" smtClean="0">
                <a:solidFill>
                  <a:schemeClr val="bg1"/>
                </a:solidFill>
              </a:rPr>
              <a:t> час </a:t>
            </a:r>
            <a:r>
              <a:rPr lang="ru-RU" sz="1600" dirty="0" err="1" smtClean="0">
                <a:solidFill>
                  <a:schemeClr val="bg1"/>
                </a:solidFill>
              </a:rPr>
              <a:t>звільнення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м.Харкова</a:t>
            </a:r>
            <a:r>
              <a:rPr lang="ru-RU" sz="1600" dirty="0" smtClean="0">
                <a:solidFill>
                  <a:schemeClr val="bg1"/>
                </a:solidFill>
              </a:rPr>
              <a:t> - </a:t>
            </a:r>
            <a:r>
              <a:rPr lang="ru-RU" sz="1600" dirty="0" err="1" smtClean="0">
                <a:solidFill>
                  <a:schemeClr val="bg1"/>
                </a:solidFill>
              </a:rPr>
              <a:t>другої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столиці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України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Протрималися</a:t>
            </a:r>
            <a:r>
              <a:rPr lang="ru-RU" sz="1600" dirty="0" smtClean="0">
                <a:solidFill>
                  <a:schemeClr val="bg1"/>
                </a:solidFill>
              </a:rPr>
              <a:t> на </a:t>
            </a:r>
            <a:r>
              <a:rPr lang="ru-RU" sz="1600" dirty="0" err="1" smtClean="0">
                <a:solidFill>
                  <a:schemeClr val="bg1"/>
                </a:solidFill>
              </a:rPr>
              <a:t>висоті</a:t>
            </a:r>
            <a:r>
              <a:rPr lang="ru-RU" sz="1600" dirty="0" smtClean="0">
                <a:solidFill>
                  <a:schemeClr val="bg1"/>
                </a:solidFill>
              </a:rPr>
              <a:t> 36 годин, </a:t>
            </a:r>
            <a:r>
              <a:rPr lang="ru-RU" sz="1600" dirty="0" err="1" smtClean="0">
                <a:solidFill>
                  <a:schemeClr val="bg1"/>
                </a:solidFill>
              </a:rPr>
              <a:t>відбили</a:t>
            </a:r>
            <a:r>
              <a:rPr lang="ru-RU" sz="1600" dirty="0" smtClean="0">
                <a:solidFill>
                  <a:schemeClr val="bg1"/>
                </a:solidFill>
              </a:rPr>
              <a:t> 6 контратак, </a:t>
            </a:r>
            <a:r>
              <a:rPr lang="ru-RU" sz="1600" dirty="0" err="1" smtClean="0">
                <a:solidFill>
                  <a:schemeClr val="bg1"/>
                </a:solidFill>
              </a:rPr>
              <a:t>підбили</a:t>
            </a:r>
            <a:r>
              <a:rPr lang="ru-RU" sz="1600" dirty="0" smtClean="0">
                <a:solidFill>
                  <a:schemeClr val="bg1"/>
                </a:solidFill>
              </a:rPr>
              <a:t> 5 </a:t>
            </a:r>
            <a:r>
              <a:rPr lang="ru-RU" sz="1600" dirty="0" err="1" smtClean="0">
                <a:solidFill>
                  <a:schemeClr val="bg1"/>
                </a:solidFill>
              </a:rPr>
              <a:t>ворожих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танків</a:t>
            </a:r>
            <a:r>
              <a:rPr lang="ru-RU" sz="1600" dirty="0" smtClean="0">
                <a:solidFill>
                  <a:schemeClr val="bg1"/>
                </a:solidFill>
              </a:rPr>
              <a:t>, </a:t>
            </a:r>
            <a:r>
              <a:rPr lang="ru-RU" sz="1600" dirty="0" err="1" smtClean="0">
                <a:solidFill>
                  <a:schemeClr val="bg1"/>
                </a:solidFill>
              </a:rPr>
              <a:t>знищили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сотні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гітлерівців</a:t>
            </a:r>
            <a:r>
              <a:rPr lang="ru-RU" sz="1600" dirty="0" smtClean="0">
                <a:solidFill>
                  <a:schemeClr val="bg1"/>
                </a:solidFill>
              </a:rPr>
              <a:t>.</a:t>
            </a:r>
            <a:endParaRPr lang="ru-RU" sz="16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1600" dirty="0" smtClean="0">
                <a:solidFill>
                  <a:schemeClr val="bg1"/>
                </a:solidFill>
              </a:rPr>
              <a:t>                За </a:t>
            </a:r>
            <a:r>
              <a:rPr lang="ru-RU" sz="1600" dirty="0" err="1" smtClean="0">
                <a:solidFill>
                  <a:schemeClr val="bg1"/>
                </a:solidFill>
              </a:rPr>
              <a:t>ратний</a:t>
            </a:r>
            <a:r>
              <a:rPr lang="ru-RU" sz="1600" dirty="0" smtClean="0">
                <a:solidFill>
                  <a:schemeClr val="bg1"/>
                </a:solidFill>
              </a:rPr>
              <a:t> подвиг в боях </a:t>
            </a:r>
            <a:r>
              <a:rPr lang="uk-UA" sz="1600" dirty="0" smtClean="0">
                <a:solidFill>
                  <a:schemeClr val="bg1"/>
                </a:solidFill>
              </a:rPr>
              <a:t>із </a:t>
            </a:r>
            <a:r>
              <a:rPr lang="uk-UA" sz="1600" dirty="0" smtClean="0">
                <a:solidFill>
                  <a:schemeClr val="bg1"/>
                </a:solidFill>
              </a:rPr>
              <a:t>загарбниками </a:t>
            </a:r>
            <a:r>
              <a:rPr lang="ru-RU" sz="1600" dirty="0" smtClean="0">
                <a:solidFill>
                  <a:schemeClr val="bg1"/>
                </a:solidFill>
              </a:rPr>
              <a:t>за </a:t>
            </a:r>
            <a:r>
              <a:rPr lang="ru-RU" sz="1600" dirty="0" err="1" smtClean="0">
                <a:solidFill>
                  <a:schemeClr val="bg1"/>
                </a:solidFill>
              </a:rPr>
              <a:t>ініциатив</a:t>
            </a:r>
            <a:r>
              <a:rPr lang="uk-UA" sz="1600" dirty="0" smtClean="0">
                <a:solidFill>
                  <a:schemeClr val="bg1"/>
                </a:solidFill>
              </a:rPr>
              <a:t>о</a:t>
            </a:r>
            <a:r>
              <a:rPr lang="ru-RU" sz="1600" dirty="0" err="1" smtClean="0">
                <a:solidFill>
                  <a:schemeClr val="bg1"/>
                </a:solidFill>
              </a:rPr>
              <a:t>ю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Лаптєва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Олексія</a:t>
            </a:r>
            <a:r>
              <a:rPr lang="ru-RU" sz="1600" dirty="0" smtClean="0">
                <a:solidFill>
                  <a:schemeClr val="bg1"/>
                </a:solidFill>
              </a:rPr>
              <a:t> Петровича та </a:t>
            </a:r>
            <a:r>
              <a:rPr lang="ru-RU" sz="1600" dirty="0" err="1" smtClean="0">
                <a:solidFill>
                  <a:schemeClr val="bg1"/>
                </a:solidFill>
              </a:rPr>
              <a:t>Скоблова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Дмитра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Володимировича</a:t>
            </a:r>
            <a:r>
              <a:rPr lang="ru-RU" sz="1600" dirty="0" smtClean="0">
                <a:solidFill>
                  <a:schemeClr val="bg1"/>
                </a:solidFill>
              </a:rPr>
              <a:t>, </a:t>
            </a:r>
            <a:r>
              <a:rPr lang="ru-RU" sz="1600" dirty="0" err="1" smtClean="0">
                <a:solidFill>
                  <a:schemeClr val="bg1"/>
                </a:solidFill>
              </a:rPr>
              <a:t>членів</a:t>
            </a:r>
            <a:r>
              <a:rPr lang="ru-RU" sz="1600" dirty="0" smtClean="0">
                <a:solidFill>
                  <a:schemeClr val="bg1"/>
                </a:solidFill>
              </a:rPr>
              <a:t> Ради </a:t>
            </a:r>
            <a:r>
              <a:rPr lang="ru-RU" sz="1600" dirty="0" err="1" smtClean="0">
                <a:solidFill>
                  <a:schemeClr val="bg1"/>
                </a:solidFill>
              </a:rPr>
              <a:t>ветеранів</a:t>
            </a:r>
            <a:r>
              <a:rPr lang="ru-RU" sz="1600" dirty="0" smtClean="0">
                <a:solidFill>
                  <a:schemeClr val="bg1"/>
                </a:solidFill>
              </a:rPr>
              <a:t> 299 </a:t>
            </a:r>
            <a:r>
              <a:rPr lang="ru-RU" sz="1600" dirty="0" err="1" smtClean="0">
                <a:solidFill>
                  <a:schemeClr val="bg1"/>
                </a:solidFill>
              </a:rPr>
              <a:t>Харківської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стрілкової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err="1" smtClean="0">
                <a:solidFill>
                  <a:schemeClr val="bg1"/>
                </a:solidFill>
              </a:rPr>
              <a:t>дивізії</a:t>
            </a:r>
            <a:r>
              <a:rPr lang="uk-UA" sz="1600" dirty="0" smtClean="0">
                <a:solidFill>
                  <a:schemeClr val="bg1"/>
                </a:solidFill>
              </a:rPr>
              <a:t>, </a:t>
            </a:r>
            <a:r>
              <a:rPr lang="ru-RU" sz="1600" dirty="0" smtClean="0">
                <a:solidFill>
                  <a:schemeClr val="bg1"/>
                </a:solidFill>
              </a:rPr>
              <a:t>в 1989 </a:t>
            </a:r>
            <a:r>
              <a:rPr lang="ru-RU" sz="1600" dirty="0" err="1" smtClean="0">
                <a:solidFill>
                  <a:schemeClr val="bg1"/>
                </a:solidFill>
              </a:rPr>
              <a:t>році</a:t>
            </a:r>
            <a:r>
              <a:rPr lang="uk-UA" sz="1600" dirty="0" smtClean="0">
                <a:solidFill>
                  <a:schemeClr val="bg1"/>
                </a:solidFill>
              </a:rPr>
              <a:t> на місці запеклого бою, встановлено меморіальний обеліск.</a:t>
            </a:r>
            <a:endParaRPr lang="ru-RU" sz="16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1400" dirty="0"/>
          </a:p>
        </p:txBody>
      </p:sp>
      <p:pic>
        <p:nvPicPr>
          <p:cNvPr id="5" name="Picture 4" descr="Изображение 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4725144"/>
            <a:ext cx="2434022" cy="1775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SC019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731183"/>
            <a:ext cx="2880320" cy="388843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120854"/>
            <a:ext cx="86409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Герой </a:t>
            </a:r>
            <a:r>
              <a:rPr lang="ru-RU" sz="40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Радянського</a:t>
            </a: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 Союзу</a:t>
            </a:r>
          </a:p>
          <a:p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ст.  </a:t>
            </a: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лейтенант </a:t>
            </a:r>
          </a:p>
          <a:p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Василь   </a:t>
            </a: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Петрович </a:t>
            </a:r>
          </a:p>
          <a:p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		</a:t>
            </a:r>
            <a:r>
              <a:rPr lang="ru-RU" sz="40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                 </a:t>
            </a:r>
            <a:r>
              <a:rPr lang="ru-RU" sz="40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Петріщев</a:t>
            </a:r>
            <a:endParaRPr lang="ru-RU" sz="40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0000"/>
              </a:solidFill>
              <a:latin typeface="Impact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79512" y="5073660"/>
            <a:ext cx="53285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ea typeface="Times New Roman" pitchFamily="18" charset="0"/>
              </a:rPr>
              <a:t>     “ 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Вклоняємося Вічному вогню,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Вклоняємось доземно всім солдатам,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Що міряли дороги крізь війну,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Щоб нам сьогодні мріяти й навчатись. ”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10" t="47782"/>
          <a:stretch/>
        </p:blipFill>
        <p:spPr>
          <a:xfrm>
            <a:off x="323528" y="2587780"/>
            <a:ext cx="3581203" cy="2496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9552" y="4437112"/>
            <a:ext cx="8424936" cy="1137841"/>
          </a:xfrm>
        </p:spPr>
        <p:txBody>
          <a:bodyPr>
            <a:normAutofit fontScale="90000"/>
          </a:bodyPr>
          <a:lstStyle/>
          <a:p>
            <a:r>
              <a:rPr lang="uk-UA" sz="2800" dirty="0" smtClean="0"/>
              <a:t>   </a:t>
            </a:r>
            <a:br>
              <a:rPr lang="uk-UA" sz="2800" dirty="0" smtClean="0"/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> 	</a:t>
            </a:r>
            <a:r>
              <a:rPr lang="uk-UA" sz="3600" dirty="0" err="1" smtClean="0">
                <a:solidFill>
                  <a:schemeClr val="bg1"/>
                </a:solidFill>
              </a:rPr>
              <a:t>Петріщев</a:t>
            </a:r>
            <a:r>
              <a:rPr lang="uk-UA" sz="3600" dirty="0" smtClean="0">
                <a:solidFill>
                  <a:schemeClr val="bg1"/>
                </a:solidFill>
              </a:rPr>
              <a:t> Василь Петрович </a:t>
            </a:r>
            <a:br>
              <a:rPr lang="uk-UA" sz="3600" dirty="0" smtClean="0">
                <a:solidFill>
                  <a:schemeClr val="bg1"/>
                </a:solidFill>
              </a:rPr>
            </a:br>
            <a:r>
              <a:rPr lang="uk-UA" sz="3600" dirty="0" smtClean="0">
                <a:solidFill>
                  <a:schemeClr val="bg1"/>
                </a:solidFill>
              </a:rPr>
              <a:t>			народився 8 жовтня 1923 р. </a:t>
            </a:r>
            <a:br>
              <a:rPr lang="uk-UA" sz="3600" dirty="0" smtClean="0">
                <a:solidFill>
                  <a:schemeClr val="bg1"/>
                </a:solidFill>
              </a:rPr>
            </a:br>
            <a:r>
              <a:rPr lang="uk-UA" sz="3600" dirty="0" smtClean="0">
                <a:solidFill>
                  <a:schemeClr val="bg1"/>
                </a:solidFill>
              </a:rPr>
              <a:t>в селищі Талас, нині місто в Киргизії, в сім</a:t>
            </a:r>
            <a:r>
              <a:rPr lang="en-US" sz="3600" dirty="0" smtClean="0">
                <a:solidFill>
                  <a:schemeClr val="bg1"/>
                </a:solidFill>
              </a:rPr>
              <a:t>’</a:t>
            </a:r>
            <a:r>
              <a:rPr lang="uk-UA" sz="3600" dirty="0" smtClean="0">
                <a:solidFill>
                  <a:schemeClr val="bg1"/>
                </a:solidFill>
              </a:rPr>
              <a:t>ї селянина. Закінчив 10 класів. В Червоній Армії з 1941 року. </a:t>
            </a:r>
            <a:br>
              <a:rPr lang="uk-UA" sz="3600" dirty="0" smtClean="0">
                <a:solidFill>
                  <a:schemeClr val="bg1"/>
                </a:solidFill>
              </a:rPr>
            </a:br>
            <a:r>
              <a:rPr lang="uk-UA" sz="3600" dirty="0" smtClean="0">
                <a:solidFill>
                  <a:schemeClr val="bg1"/>
                </a:solidFill>
              </a:rPr>
              <a:t>   	В 1942 р. закінчив Фрунзенське військове училище.</a:t>
            </a:r>
            <a:br>
              <a:rPr lang="uk-UA" sz="3600" dirty="0" smtClean="0">
                <a:solidFill>
                  <a:schemeClr val="bg1"/>
                </a:solidFill>
              </a:rPr>
            </a:br>
            <a:r>
              <a:rPr lang="uk-UA" sz="3600" dirty="0" smtClean="0">
                <a:solidFill>
                  <a:schemeClr val="bg1"/>
                </a:solidFill>
              </a:rPr>
              <a:t>	На </a:t>
            </a:r>
            <a:r>
              <a:rPr lang="uk-UA" sz="3600" dirty="0" smtClean="0">
                <a:solidFill>
                  <a:schemeClr val="bg1"/>
                </a:solidFill>
              </a:rPr>
              <a:t>фронті у </a:t>
            </a:r>
            <a:r>
              <a:rPr lang="uk-UA" sz="3600" dirty="0" smtClean="0">
                <a:solidFill>
                  <a:schemeClr val="bg1"/>
                </a:solidFill>
              </a:rPr>
              <a:t>Другій світовій війні </a:t>
            </a:r>
            <a:r>
              <a:rPr lang="uk-UA" sz="3600" dirty="0" smtClean="0">
                <a:solidFill>
                  <a:schemeClr val="bg1"/>
                </a:solidFill>
              </a:rPr>
              <a:t>з </a:t>
            </a:r>
            <a:r>
              <a:rPr lang="uk-UA" sz="3600" dirty="0" smtClean="0">
                <a:solidFill>
                  <a:schemeClr val="bg1"/>
                </a:solidFill>
              </a:rPr>
              <a:t>серпня 1942 року. Воював під Сталінградом і на Курській дузі, приймав участь у звільненні України.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64096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	</a:t>
            </a:r>
            <a:r>
              <a:rPr lang="uk-UA" sz="2800" dirty="0" smtClean="0">
                <a:solidFill>
                  <a:schemeClr val="bg1"/>
                </a:solidFill>
              </a:rPr>
              <a:t>15 серпня 1943 старший лейтенант </a:t>
            </a:r>
            <a:endParaRPr lang="uk-UA" sz="2800" dirty="0" smtClean="0">
              <a:solidFill>
                <a:schemeClr val="bg1"/>
              </a:solidFill>
            </a:endParaRPr>
          </a:p>
          <a:p>
            <a:r>
              <a:rPr lang="uk-UA" sz="2800" dirty="0" err="1" smtClean="0">
                <a:solidFill>
                  <a:schemeClr val="bg1"/>
                </a:solidFill>
              </a:rPr>
              <a:t>Петріщев</a:t>
            </a:r>
            <a:r>
              <a:rPr lang="uk-UA" sz="2800" dirty="0" smtClean="0">
                <a:solidFill>
                  <a:schemeClr val="bg1"/>
                </a:solidFill>
              </a:rPr>
              <a:t> </a:t>
            </a:r>
            <a:r>
              <a:rPr lang="uk-UA" sz="2800" dirty="0" smtClean="0">
                <a:solidFill>
                  <a:schemeClr val="bg1"/>
                </a:solidFill>
              </a:rPr>
              <a:t>В.П. з групою бійців захопив ворожий пункт біля селища Польова </a:t>
            </a:r>
            <a:r>
              <a:rPr lang="uk-UA" sz="2800" dirty="0" err="1" smtClean="0">
                <a:solidFill>
                  <a:schemeClr val="bg1"/>
                </a:solidFill>
              </a:rPr>
              <a:t>Дергачівського</a:t>
            </a:r>
            <a:r>
              <a:rPr lang="uk-UA" sz="2800" dirty="0" smtClean="0">
                <a:solidFill>
                  <a:schemeClr val="bg1"/>
                </a:solidFill>
              </a:rPr>
              <a:t> району Харківської області. Особисто підбив гранатами два ворожих танка. Організував кругову оборону , відбив три атаки ворога, а коли закінчились боєприпаси, визвав вогонь своєї артилерії на себе. Позиції були утримані.</a:t>
            </a:r>
            <a:br>
              <a:rPr lang="uk-UA" sz="2800" dirty="0" smtClean="0">
                <a:solidFill>
                  <a:schemeClr val="bg1"/>
                </a:solidFill>
              </a:rPr>
            </a:br>
            <a:r>
              <a:rPr lang="uk-UA" sz="2800" dirty="0" smtClean="0">
                <a:solidFill>
                  <a:schemeClr val="bg1"/>
                </a:solidFill>
              </a:rPr>
              <a:t>        Звання Героя Радянського Союзу з врученням ордена Леніна і медалі </a:t>
            </a:r>
            <a:r>
              <a:rPr lang="uk-UA" sz="2800" dirty="0" err="1" smtClean="0">
                <a:solidFill>
                  <a:schemeClr val="bg1"/>
                </a:solidFill>
              </a:rPr>
              <a:t>“Золотая</a:t>
            </a:r>
            <a:r>
              <a:rPr lang="uk-UA" sz="2800" dirty="0" smtClean="0">
                <a:solidFill>
                  <a:schemeClr val="bg1"/>
                </a:solidFill>
              </a:rPr>
              <a:t> </a:t>
            </a:r>
            <a:r>
              <a:rPr lang="uk-UA" sz="2800" dirty="0" err="1" smtClean="0">
                <a:solidFill>
                  <a:schemeClr val="bg1"/>
                </a:solidFill>
              </a:rPr>
              <a:t>Звезда”</a:t>
            </a:r>
            <a:r>
              <a:rPr lang="uk-UA" sz="2800" dirty="0" smtClean="0">
                <a:solidFill>
                  <a:schemeClr val="bg1"/>
                </a:solidFill>
              </a:rPr>
              <a:t> (№1325) старшому лейтенанту Василю Петровичу </a:t>
            </a:r>
            <a:r>
              <a:rPr lang="uk-UA" sz="2800" dirty="0" err="1" smtClean="0">
                <a:solidFill>
                  <a:schemeClr val="bg1"/>
                </a:solidFill>
              </a:rPr>
              <a:t>Петріщеву</a:t>
            </a:r>
            <a:r>
              <a:rPr lang="uk-UA" sz="2800" dirty="0" smtClean="0">
                <a:solidFill>
                  <a:schemeClr val="bg1"/>
                </a:solidFill>
              </a:rPr>
              <a:t>, В.Є. </a:t>
            </a:r>
            <a:r>
              <a:rPr lang="uk-UA" sz="2800" dirty="0" err="1" smtClean="0">
                <a:solidFill>
                  <a:schemeClr val="bg1"/>
                </a:solidFill>
              </a:rPr>
              <a:t>Брєусову</a:t>
            </a:r>
            <a:r>
              <a:rPr lang="uk-UA" sz="2800" dirty="0" smtClean="0">
                <a:solidFill>
                  <a:schemeClr val="bg1"/>
                </a:solidFill>
              </a:rPr>
              <a:t>, Г.П. </a:t>
            </a:r>
            <a:r>
              <a:rPr lang="uk-UA" sz="2800" dirty="0" err="1" smtClean="0">
                <a:solidFill>
                  <a:schemeClr val="bg1"/>
                </a:solidFill>
              </a:rPr>
              <a:t>Поліканову</a:t>
            </a:r>
            <a:r>
              <a:rPr lang="uk-UA" sz="2800" dirty="0" smtClean="0">
                <a:solidFill>
                  <a:schemeClr val="bg1"/>
                </a:solidFill>
              </a:rPr>
              <a:t>,  </a:t>
            </a:r>
          </a:p>
          <a:p>
            <a:r>
              <a:rPr lang="uk-UA" sz="2800" dirty="0" smtClean="0">
                <a:solidFill>
                  <a:schemeClr val="bg1"/>
                </a:solidFill>
              </a:rPr>
              <a:t>В.В. </a:t>
            </a:r>
            <a:r>
              <a:rPr lang="uk-UA" sz="2800" dirty="0" err="1" smtClean="0">
                <a:solidFill>
                  <a:schemeClr val="bg1"/>
                </a:solidFill>
              </a:rPr>
              <a:t>Женченку</a:t>
            </a:r>
            <a:r>
              <a:rPr lang="uk-UA" sz="2800" dirty="0" smtClean="0">
                <a:solidFill>
                  <a:schemeClr val="bg1"/>
                </a:solidFill>
              </a:rPr>
              <a:t> присвоєно 1 листопада 1943 року. </a:t>
            </a:r>
            <a:br>
              <a:rPr lang="uk-UA" sz="2800" dirty="0" smtClean="0">
                <a:solidFill>
                  <a:schemeClr val="bg1"/>
                </a:solidFill>
              </a:rPr>
            </a:b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 descr="Фото038"/>
          <p:cNvPicPr>
            <a:picLocks noChangeAspect="1" noChangeArrowheads="1"/>
          </p:cNvPicPr>
          <p:nvPr/>
        </p:nvPicPr>
        <p:blipFill>
          <a:blip r:embed="rId2" cstate="print"/>
          <a:srcRect l="6757" r="7520"/>
          <a:stretch>
            <a:fillRect/>
          </a:stretch>
        </p:blipFill>
        <p:spPr bwMode="auto">
          <a:xfrm>
            <a:off x="4860032" y="980728"/>
            <a:ext cx="4104456" cy="475252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5781" name="WordArt 5"/>
          <p:cNvSpPr>
            <a:spLocks noChangeArrowheads="1" noChangeShapeType="1" noTextEdit="1"/>
          </p:cNvSpPr>
          <p:nvPr/>
        </p:nvSpPr>
        <p:spPr bwMode="auto">
          <a:xfrm>
            <a:off x="3851920" y="548680"/>
            <a:ext cx="144016" cy="457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Impact"/>
            </a:endParaRPr>
          </a:p>
          <a:p>
            <a:pPr algn="ctr"/>
            <a:endParaRPr lang="ru-RU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Impact"/>
            </a:endParaRPr>
          </a:p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Impact"/>
              </a:rPr>
              <a:t>.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Impac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8640"/>
            <a:ext cx="86409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Герой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Радянського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 Союзу</a:t>
            </a:r>
          </a:p>
          <a:p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рядовий</a:t>
            </a:r>
            <a:endParaRPr lang="ru-RU" sz="44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0000"/>
              </a:solidFill>
              <a:latin typeface="Impact"/>
            </a:endParaRPr>
          </a:p>
          <a:p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В.Є.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Брєусов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</a:t>
            </a:r>
            <a:endParaRPr lang="ru-RU" sz="4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0000"/>
              </a:solidFill>
              <a:latin typeface="Impact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4785628"/>
            <a:ext cx="47525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Я вранці усміхнусь новому дню,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Пташиний щебет пролунає </a:t>
            </a:r>
            <a:r>
              <a:rPr kumimoji="0" lang="uk-UA" b="0" i="1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щемно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Біля святого вічного вогню 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Вклонімось визволителям доземно! “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Фото037"/>
          <p:cNvPicPr>
            <a:picLocks noChangeAspect="1" noChangeArrowheads="1"/>
          </p:cNvPicPr>
          <p:nvPr/>
        </p:nvPicPr>
        <p:blipFill>
          <a:blip r:embed="rId2" cstate="print"/>
          <a:srcRect l="6488" r="9644"/>
          <a:stretch>
            <a:fillRect/>
          </a:stretch>
        </p:blipFill>
        <p:spPr bwMode="auto">
          <a:xfrm>
            <a:off x="323528" y="2276872"/>
            <a:ext cx="4464496" cy="429309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260648"/>
            <a:ext cx="84969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Герой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Радянського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 Союзу</a:t>
            </a:r>
          </a:p>
          <a:p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			мол.  лейтенант</a:t>
            </a:r>
          </a:p>
          <a:p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					Г.П.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Поліканов</a:t>
            </a:r>
            <a:endParaRPr lang="ru-RU" sz="4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0000"/>
              </a:solidFill>
              <a:latin typeface="Impact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76056" y="5085184"/>
            <a:ext cx="381642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Давно мовчать гарматні жерла,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Гарячі кулі </a:t>
            </a:r>
            <a:r>
              <a:rPr kumimoji="0" lang="uk-UA" b="0" i="1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одсвистали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 слава тих років не вмерла: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Вона зійшла на п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єдестали. </a:t>
            </a:r>
            <a:r>
              <a:rPr lang="uk-UA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/>
          <p:cNvPicPr>
            <a:picLocks noChangeAspect="1" noChangeArrowheads="1"/>
          </p:cNvPicPr>
          <p:nvPr/>
        </p:nvPicPr>
        <p:blipFill>
          <a:blip r:embed="rId2" cstate="print"/>
          <a:srcRect l="7670" r="10825"/>
          <a:stretch>
            <a:fillRect/>
          </a:stretch>
        </p:blipFill>
        <p:spPr bwMode="auto">
          <a:xfrm>
            <a:off x="395536" y="2276872"/>
            <a:ext cx="352839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51520" y="404664"/>
            <a:ext cx="85324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Герой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Радянського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 Союзу</a:t>
            </a:r>
          </a:p>
          <a:p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				мол.  лейтенант</a:t>
            </a:r>
          </a:p>
          <a:p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					В.В.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Женченко</a:t>
            </a:r>
            <a:endParaRPr lang="ru-RU" sz="44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0000"/>
              </a:solidFill>
              <a:latin typeface="Impact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99992" y="5001652"/>
            <a:ext cx="43924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09800" algn="l"/>
              </a:tabLst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</a:t>
            </a:r>
            <a:r>
              <a:rPr kumimoji="0" lang="uk-UA" b="0" i="1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війну вели усі дороги,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09800" algn="l"/>
              </a:tabLst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Через біду, пекельний страх,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09800" algn="l"/>
              </a:tabLst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Щоб </a:t>
            </a:r>
            <a:r>
              <a:rPr kumimoji="0" lang="uk-UA" b="0" i="1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квітло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сонцем Свято Перемоги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09800" algn="l"/>
              </a:tabLst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радістю світилося в очах. “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D:\НОВАШКОЛА\Фотоальбом\Висота нова\Висота\DSC0184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72986" t="49312" b="17575"/>
          <a:stretch>
            <a:fillRect/>
          </a:stretch>
        </p:blipFill>
        <p:spPr bwMode="auto">
          <a:xfrm>
            <a:off x="7164288" y="188640"/>
            <a:ext cx="1728787" cy="208756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" name="Содержимое 6" descr="Рисунок1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611560" y="836712"/>
            <a:ext cx="3673475" cy="4032250"/>
          </a:xfrm>
        </p:spPr>
      </p:pic>
      <p:pic>
        <p:nvPicPr>
          <p:cNvPr id="8" name="Рисунок 7" descr="DSC027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2420888"/>
            <a:ext cx="3600400" cy="3933056"/>
          </a:xfrm>
          <a:prstGeom prst="rect">
            <a:avLst/>
          </a:prstGeom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-1044624" y="5301208"/>
            <a:ext cx="55081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Стоїть обеліск, і на нім імена,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Які вкарбувала священна війна.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Стоїть обеліск над печаллю могил</a:t>
            </a:r>
            <a:endParaRPr kumimoji="0" lang="ru-RU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              Бійців з Польової і з українських сіл.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27584" y="188640"/>
            <a:ext cx="631134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Висота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  </a:t>
            </a:r>
            <a:r>
              <a:rPr lang="ru-RU" sz="32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ім</a:t>
            </a:r>
            <a:r>
              <a:rPr lang="ru-RU" sz="44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.  В.П. </a:t>
            </a:r>
            <a:r>
              <a:rPr lang="ru-RU" sz="44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Impact"/>
              </a:rPr>
              <a:t>Петріщева</a:t>
            </a:r>
            <a:endParaRPr lang="ru-RU" sz="44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800000"/>
              </a:solidFill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</TotalTime>
  <Words>190</Words>
  <Application>Microsoft Office PowerPoint</Application>
  <PresentationFormat>Екран (4:3)</PresentationFormat>
  <Paragraphs>61</Paragraphs>
  <Slides>12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Constantia</vt:lpstr>
      <vt:lpstr>Impact</vt:lpstr>
      <vt:lpstr>Times New Roman</vt:lpstr>
      <vt:lpstr>Wingdings 2</vt:lpstr>
      <vt:lpstr>Бумажная</vt:lpstr>
      <vt:lpstr>КОМУНАЛЬНИЙ ЗАКЛАД «ПОЛІВСЬКА ГІМНАЗІЯ» ДЕРГАЧІВСЬКОЇ РАЙОННОЇ РАДИ  ХАРКІВСЬКОЇ ОБЛАСТІ</vt:lpstr>
      <vt:lpstr>Презентація PowerPoint</vt:lpstr>
      <vt:lpstr>Презентація PowerPoint</vt:lpstr>
      <vt:lpstr>       Петріщев Василь Петрович     народився 8 жовтня 1923 р.  в селищі Талас, нині місто в Киргизії, в сім’ї селянина. Закінчив 10 класів. В Червоній Армії з 1941 року.      В 1942 р. закінчив Фрунзенське військове училище.  На фронті у Другій світовій війні з серпня 1942 року. Воював під Сталінградом і на Курській дузі, приймав участь у звільненні України.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Користувач Windows</cp:lastModifiedBy>
  <cp:revision>53</cp:revision>
  <dcterms:modified xsi:type="dcterms:W3CDTF">2020-05-05T10:17:34Z</dcterms:modified>
</cp:coreProperties>
</file>