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485" r:id="rId2"/>
    <p:sldId id="460" r:id="rId3"/>
    <p:sldId id="483" r:id="rId4"/>
    <p:sldId id="471" r:id="rId5"/>
    <p:sldId id="414" r:id="rId6"/>
    <p:sldId id="489" r:id="rId7"/>
    <p:sldId id="415" r:id="rId8"/>
    <p:sldId id="472" r:id="rId9"/>
    <p:sldId id="479" r:id="rId10"/>
    <p:sldId id="480" r:id="rId11"/>
    <p:sldId id="468" r:id="rId12"/>
    <p:sldId id="420" r:id="rId13"/>
    <p:sldId id="486" r:id="rId14"/>
    <p:sldId id="490" r:id="rId15"/>
    <p:sldId id="469" r:id="rId16"/>
    <p:sldId id="433" r:id="rId17"/>
    <p:sldId id="477" r:id="rId18"/>
    <p:sldId id="487" r:id="rId19"/>
    <p:sldId id="475" r:id="rId20"/>
    <p:sldId id="450" r:id="rId21"/>
    <p:sldId id="481" r:id="rId22"/>
  </p:sldIdLst>
  <p:sldSz cx="12192000" cy="6858000"/>
  <p:notesSz cx="6735763" cy="9866313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2C2B0"/>
    <a:srgbClr val="ED164E"/>
    <a:srgbClr val="009A67"/>
    <a:srgbClr val="F24E5E"/>
    <a:srgbClr val="00E6BA"/>
    <a:srgbClr val="6D6E70"/>
    <a:srgbClr val="B3E5CB"/>
    <a:srgbClr val="93B4D7"/>
    <a:srgbClr val="95C7EF"/>
    <a:srgbClr val="B4CE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FECB4D8-DB02-4DC6-A0A2-4F2EBAE1DC90}" styleName="Средний стиль 1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C083E6E3-FA7D-4D7B-A595-EF9225AFEA82}" styleName="Светлый стиль 1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8D230F3-CF80-4859-8CE7-A43EE81993B5}" styleName="Светлый стиль 1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85" autoAdjust="0"/>
    <p:restoredTop sz="86906" autoAdjust="0"/>
  </p:normalViewPr>
  <p:slideViewPr>
    <p:cSldViewPr snapToGrid="0" showGuides="1">
      <p:cViewPr varScale="1">
        <p:scale>
          <a:sx n="65" d="100"/>
          <a:sy n="65" d="100"/>
        </p:scale>
        <p:origin x="852" y="6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9" d="100"/>
          <a:sy n="79" d="100"/>
        </p:scale>
        <p:origin x="3972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2FDA7F-6462-41C4-AD8D-4B9FE1D15025}" type="datetimeFigureOut">
              <a:rPr lang="ru-RU" smtClean="0"/>
              <a:t>28.01.2021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371013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01274A-9615-4417-932E-1EE2E241ED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62415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0667EF-7868-4F43-8ADC-019D11289D13}" type="datetimeFigureOut">
              <a:rPr lang="ru-RU" smtClean="0"/>
              <a:t>28.01.2021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41ADCD-315A-46D1-B2B4-9082C25D50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09641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1ADCD-315A-46D1-B2B4-9082C25D50CF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55617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1ADCD-315A-46D1-B2B4-9082C25D50CF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94832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dirty="0" smtClean="0"/>
          </a:p>
        </p:txBody>
      </p:sp>
      <p:sp>
        <p:nvSpPr>
          <p:cNvPr id="112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B8AA48D-3F45-4B7E-8D83-397DD59C69AB}" type="slidenum">
              <a:rPr lang="ru-RU" altLang="ru-RU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14985948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1ADCD-315A-46D1-B2B4-9082C25D50CF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528880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1ADCD-315A-46D1-B2B4-9082C25D50CF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138929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uk-U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1ADCD-315A-46D1-B2B4-9082C25D50CF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681566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1ADCD-315A-46D1-B2B4-9082C25D50CF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812837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1ADCD-315A-46D1-B2B4-9082C25D50CF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44504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1ADCD-315A-46D1-B2B4-9082C25D50CF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641744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 fontAlgn="auto">
              <a:lnSpc>
                <a:spcPct val="150000"/>
              </a:lnSpc>
              <a:spcAft>
                <a:spcPts val="0"/>
              </a:spcAft>
              <a:defRPr/>
            </a:pPr>
            <a:endParaRPr lang="uk-UA" sz="1200" dirty="0" smtClean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auto">
              <a:lnSpc>
                <a:spcPct val="150000"/>
              </a:lnSpc>
              <a:spcAft>
                <a:spcPts val="0"/>
              </a:spcAft>
              <a:defRPr/>
            </a:pP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1ADCD-315A-46D1-B2B4-9082C25D50CF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666993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1ADCD-315A-46D1-B2B4-9082C25D50CF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69403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1ADCD-315A-46D1-B2B4-9082C25D50CF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881396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just" fontAlgn="auto">
              <a:lnSpc>
                <a:spcPct val="150000"/>
              </a:lnSpc>
              <a:spcAft>
                <a:spcPts val="0"/>
              </a:spcAft>
              <a:defRPr/>
            </a:pPr>
            <a:endParaRPr lang="uk-UA" sz="1200" b="1" dirty="0" smtClean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1ADCD-315A-46D1-B2B4-9082C25D50CF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562654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1ADCD-315A-46D1-B2B4-9082C25D50CF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42276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1ADCD-315A-46D1-B2B4-9082C25D50CF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98346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1ADCD-315A-46D1-B2B4-9082C25D50CF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63826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1ADCD-315A-46D1-B2B4-9082C25D50CF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85042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1ADCD-315A-46D1-B2B4-9082C25D50CF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86602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1ADCD-315A-46D1-B2B4-9082C25D50CF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03214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1ADCD-315A-46D1-B2B4-9082C25D50CF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07019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1ADCD-315A-46D1-B2B4-9082C25D50CF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80043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171D1-4D8E-4DE2-A83F-3563E2CBC612}" type="datetimeFigureOut">
              <a:rPr lang="uk-UA" smtClean="0"/>
              <a:t>28.01.2021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0B7CA-71DD-4A57-8899-8D651FD52D1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91447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171D1-4D8E-4DE2-A83F-3563E2CBC612}" type="datetimeFigureOut">
              <a:rPr lang="uk-UA" smtClean="0"/>
              <a:t>28.01.2021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0B7CA-71DD-4A57-8899-8D651FD52D1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65239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171D1-4D8E-4DE2-A83F-3563E2CBC612}" type="datetimeFigureOut">
              <a:rPr lang="uk-UA" smtClean="0"/>
              <a:t>28.01.2021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0B7CA-71DD-4A57-8899-8D651FD52D1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80844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171D1-4D8E-4DE2-A83F-3563E2CBC612}" type="datetimeFigureOut">
              <a:rPr lang="uk-UA" smtClean="0"/>
              <a:t>28.01.2021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0B7CA-71DD-4A57-8899-8D651FD52D1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87218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171D1-4D8E-4DE2-A83F-3563E2CBC612}" type="datetimeFigureOut">
              <a:rPr lang="uk-UA" smtClean="0"/>
              <a:t>28.01.2021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0B7CA-71DD-4A57-8899-8D651FD52D1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075441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171D1-4D8E-4DE2-A83F-3563E2CBC612}" type="datetimeFigureOut">
              <a:rPr lang="uk-UA" smtClean="0"/>
              <a:t>28.01.2021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0B7CA-71DD-4A57-8899-8D651FD52D1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639431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171D1-4D8E-4DE2-A83F-3563E2CBC612}" type="datetimeFigureOut">
              <a:rPr lang="uk-UA" smtClean="0"/>
              <a:t>28.01.2021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0B7CA-71DD-4A57-8899-8D651FD52D1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298652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171D1-4D8E-4DE2-A83F-3563E2CBC612}" type="datetimeFigureOut">
              <a:rPr lang="uk-UA" smtClean="0"/>
              <a:t>28.01.2021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0B7CA-71DD-4A57-8899-8D651FD52D1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893337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171D1-4D8E-4DE2-A83F-3563E2CBC612}" type="datetimeFigureOut">
              <a:rPr lang="uk-UA" smtClean="0"/>
              <a:t>28.01.2021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0B7CA-71DD-4A57-8899-8D651FD52D1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789585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171D1-4D8E-4DE2-A83F-3563E2CBC612}" type="datetimeFigureOut">
              <a:rPr lang="uk-UA" smtClean="0"/>
              <a:t>28.01.2021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0B7CA-71DD-4A57-8899-8D651FD52D1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63871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171D1-4D8E-4DE2-A83F-3563E2CBC612}" type="datetimeFigureOut">
              <a:rPr lang="uk-UA" smtClean="0"/>
              <a:t>28.01.2021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0B7CA-71DD-4A57-8899-8D651FD52D1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04196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C171D1-4D8E-4DE2-A83F-3563E2CBC612}" type="datetimeFigureOut">
              <a:rPr lang="uk-UA" smtClean="0"/>
              <a:t>28.01.2021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50B7CA-71DD-4A57-8899-8D651FD52D1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58114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dZ7rhPjriSk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png"/><Relationship Id="rId4" Type="http://schemas.openxmlformats.org/officeDocument/2006/relationships/hyperlink" Target="http://search.ligazakon.ua/l_doc2.nsf/link1/RE29986.html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track.ukrposhta.ua/tracking_UA.html?barcode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hyperlink" Target="https://novaposhta.ua/tracking" TargetMode="Externa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zno.testportal.com.ua/registration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testportal.gov.ua/wp-content/uploads/2016/12/dodat_4.pdf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ctrTitle"/>
          </p:nvPr>
        </p:nvSpPr>
        <p:spPr>
          <a:xfrm>
            <a:off x="1905712" y="478565"/>
            <a:ext cx="9144000" cy="420109"/>
          </a:xfrm>
        </p:spPr>
        <p:txBody>
          <a:bodyPr>
            <a:noAutofit/>
          </a:bodyPr>
          <a:lstStyle/>
          <a:p>
            <a:r>
              <a:rPr lang="uk-UA" altLang="ru-RU" sz="2000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Харківський регіональний центр оцінювання якості освіти </a:t>
            </a:r>
            <a:endParaRPr lang="ru-RU" altLang="ru-RU" sz="2000" dirty="0" smtClean="0">
              <a:solidFill>
                <a:srgbClr val="F24E5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687027" y="2812508"/>
            <a:ext cx="9144000" cy="247922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altLang="ru-RU" sz="5400" b="1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Особливості реєстрації на ЗНО-2021</a:t>
            </a:r>
          </a:p>
          <a:p>
            <a:endParaRPr lang="uk-UA" altLang="ru-RU" sz="5400" dirty="0" smtClean="0">
              <a:solidFill>
                <a:srgbClr val="F24E5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uk-UA" altLang="ru-RU" sz="1800" dirty="0" smtClean="0">
                <a:solidFill>
                  <a:srgbClr val="02C2B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Підготовка осіб, відповідальних за формування комплектів реєстраційних документів учнів (слухачів, студентів), які складатимуть ДПА у формі ЗНО</a:t>
            </a:r>
            <a:br>
              <a:rPr lang="uk-UA" altLang="ru-RU" sz="1800" dirty="0" smtClean="0">
                <a:solidFill>
                  <a:srgbClr val="02C2B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ru-RU" sz="1800" dirty="0">
                <a:solidFill>
                  <a:srgbClr val="02C2B0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</a:t>
            </a:r>
            <a:r>
              <a:rPr lang="en-US" altLang="ru-RU" sz="1800" dirty="0" smtClean="0">
                <a:solidFill>
                  <a:srgbClr val="02C2B0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youtu.be/dZ7rhPjriSk</a:t>
            </a:r>
            <a:r>
              <a:rPr lang="ru-RU" altLang="ru-RU" sz="1800" dirty="0" smtClean="0">
                <a:solidFill>
                  <a:srgbClr val="02C2B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uk-UA" altLang="ru-RU" sz="1800" dirty="0" smtClean="0">
              <a:solidFill>
                <a:srgbClr val="02C2B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uk-UA" altLang="ru-RU" sz="1800" dirty="0" smtClean="0">
              <a:solidFill>
                <a:srgbClr val="02C2B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uk-UA" altLang="ru-RU" sz="1800" dirty="0" smtClean="0">
              <a:solidFill>
                <a:srgbClr val="02C2B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687026" cy="478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1787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49789"/>
            <a:ext cx="12002612" cy="523220"/>
          </a:xfrm>
          <a:prstGeom prst="rect">
            <a:avLst/>
          </a:prstGeom>
          <a:solidFill>
            <a:srgbClr val="F24E5E"/>
          </a:solidFill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uk-UA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Форма медичного висновку </a:t>
            </a:r>
            <a:endParaRPr lang="uk-UA" altLang="ru-RU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Рисунок 9"/>
          <p:cNvPicPr/>
          <p:nvPr/>
        </p:nvPicPr>
        <p:blipFill rotWithShape="1">
          <a:blip r:embed="rId3"/>
          <a:srcRect l="37109" t="19584" r="34987" b="12643"/>
          <a:stretch/>
        </p:blipFill>
        <p:spPr bwMode="auto">
          <a:xfrm>
            <a:off x="367468" y="573009"/>
            <a:ext cx="5050565" cy="621235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/>
          <a:srcRect l="51961" t="18106" r="9043" b="18421"/>
          <a:stretch/>
        </p:blipFill>
        <p:spPr>
          <a:xfrm>
            <a:off x="6387810" y="573009"/>
            <a:ext cx="4985583" cy="3826505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10890137" y="3169534"/>
            <a:ext cx="371765" cy="307650"/>
          </a:xfrm>
          <a:prstGeom prst="rect">
            <a:avLst/>
          </a:prstGeom>
          <a:noFill/>
          <a:ln w="28575">
            <a:solidFill>
              <a:srgbClr val="F24E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13" name="Прямая со стрелкой 12"/>
          <p:cNvCxnSpPr/>
          <p:nvPr/>
        </p:nvCxnSpPr>
        <p:spPr>
          <a:xfrm flipH="1">
            <a:off x="1264210" y="3323359"/>
            <a:ext cx="9625927" cy="1265733"/>
          </a:xfrm>
          <a:prstGeom prst="straightConnector1">
            <a:avLst/>
          </a:prstGeom>
          <a:ln w="44450">
            <a:solidFill>
              <a:srgbClr val="F24E5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/>
          <a:srcRect l="67147" t="69447" r="5500" b="13152"/>
          <a:stretch/>
        </p:blipFill>
        <p:spPr>
          <a:xfrm>
            <a:off x="6469166" y="4553339"/>
            <a:ext cx="4976176" cy="2001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6220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41" t="64543" r="17719" b="8791"/>
          <a:stretch>
            <a:fillRect/>
          </a:stretch>
        </p:blipFill>
        <p:spPr bwMode="auto">
          <a:xfrm>
            <a:off x="2508987" y="1018091"/>
            <a:ext cx="7667625" cy="1690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2508987" y="1339701"/>
            <a:ext cx="1916112" cy="1253189"/>
          </a:xfrm>
          <a:prstGeom prst="rect">
            <a:avLst/>
          </a:prstGeom>
          <a:noFill/>
          <a:ln w="57150">
            <a:solidFill>
              <a:srgbClr val="8FC8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7096689" y="3030281"/>
            <a:ext cx="4859337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uk-UA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Детально вивчити інформацію розділу «РЕЄСТРАЦІЯ» на веб-сайті УЦОЯО: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uk-UA" sz="1600" b="1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  <a:r>
              <a:rPr lang="ru-RU" sz="16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бов’язковим</a:t>
            </a:r>
            <a:r>
              <a:rPr lang="ru-RU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для </a:t>
            </a:r>
            <a:r>
              <a:rPr lang="ru-RU" sz="16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ознайомлення</a:t>
            </a:r>
            <a:r>
              <a:rPr lang="ru-RU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документом </a:t>
            </a:r>
            <a:r>
              <a:rPr lang="ru-RU" sz="1600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є</a:t>
            </a:r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Порядок </a:t>
            </a:r>
            <a:r>
              <a:rPr lang="ru-RU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проведення</a:t>
            </a:r>
            <a:r>
              <a:rPr lang="ru-RU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ru-RU" sz="16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зовнішнього</a:t>
            </a:r>
            <a:r>
              <a:rPr lang="ru-RU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незалежного</a:t>
            </a:r>
            <a:r>
              <a:rPr lang="ru-RU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оцінювання</a:t>
            </a:r>
            <a:r>
              <a:rPr lang="ru-RU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результатів</a:t>
            </a:r>
            <a:r>
              <a:rPr lang="ru-RU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навчання</a:t>
            </a:r>
            <a:r>
              <a:rPr lang="ru-RU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16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здобутих</a:t>
            </a:r>
            <a:r>
              <a:rPr lang="ru-RU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на </a:t>
            </a:r>
            <a:r>
              <a:rPr lang="ru-RU" sz="16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основі</a:t>
            </a:r>
            <a:r>
              <a:rPr lang="ru-RU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повної</a:t>
            </a:r>
            <a:r>
              <a:rPr lang="ru-RU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загальної</a:t>
            </a:r>
            <a:r>
              <a:rPr lang="ru-RU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середньої</a:t>
            </a:r>
            <a:r>
              <a:rPr lang="ru-RU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освіти</a:t>
            </a:r>
            <a:r>
              <a:rPr lang="ru-RU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ru-RU" sz="16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далі</a:t>
            </a:r>
            <a:r>
              <a:rPr lang="ru-RU" sz="16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Порядок). </a:t>
            </a:r>
            <a:endParaRPr lang="uk-UA" sz="16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47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37" t="9901" r="18820" b="13416"/>
          <a:stretch>
            <a:fillRect/>
          </a:stretch>
        </p:blipFill>
        <p:spPr bwMode="auto">
          <a:xfrm>
            <a:off x="984250" y="2719388"/>
            <a:ext cx="5832475" cy="403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5202238" y="3681413"/>
            <a:ext cx="1476375" cy="1438275"/>
          </a:xfrm>
          <a:prstGeom prst="rect">
            <a:avLst/>
          </a:prstGeom>
          <a:noFill/>
          <a:ln w="57150">
            <a:solidFill>
              <a:srgbClr val="8FC8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0" y="13859"/>
            <a:ext cx="12192000" cy="523220"/>
          </a:xfrm>
          <a:prstGeom prst="rect">
            <a:avLst/>
          </a:prstGeom>
          <a:solidFill>
            <a:srgbClr val="F24E5E"/>
          </a:solidFill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uk-UA" altLang="ru-RU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Підготовка до реєстрації на ЗНО</a:t>
            </a:r>
            <a:endParaRPr lang="uk-UA" altLang="ru-RU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0395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Рисунок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42" t="6530" r="18246" b="38014"/>
          <a:stretch/>
        </p:blipFill>
        <p:spPr bwMode="auto">
          <a:xfrm>
            <a:off x="1332619" y="603904"/>
            <a:ext cx="10594048" cy="5522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563879" y="5472980"/>
            <a:ext cx="10152405" cy="842362"/>
          </a:xfrm>
          <a:prstGeom prst="rect">
            <a:avLst/>
          </a:prstGeom>
          <a:noFill/>
          <a:ln w="57150">
            <a:solidFill>
              <a:srgbClr val="02C2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8508645" y="2356677"/>
            <a:ext cx="1080654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uk-UA" sz="2000" b="1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2021</a:t>
            </a:r>
            <a:endParaRPr lang="ru-RU" sz="2000" b="1" dirty="0">
              <a:solidFill>
                <a:srgbClr val="F24E5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54042" y="4299049"/>
            <a:ext cx="546931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uk-UA" sz="1000" b="1" dirty="0" smtClean="0">
                <a:solidFill>
                  <a:srgbClr val="93B4D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2021</a:t>
            </a:r>
            <a:endParaRPr lang="ru-RU" sz="1000" b="1" dirty="0">
              <a:solidFill>
                <a:srgbClr val="93B4D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rgbClr val="F24E5E"/>
          </a:solidFill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uk-UA" altLang="ru-RU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Реєстрація на ЗНО</a:t>
            </a:r>
            <a:endParaRPr lang="uk-UA" altLang="ru-RU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05512" y="4658310"/>
            <a:ext cx="492827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uk-UA" sz="1000" b="1" dirty="0" smtClean="0">
                <a:solidFill>
                  <a:srgbClr val="93B4D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2021</a:t>
            </a:r>
            <a:endParaRPr lang="ru-RU" sz="1000" b="1" dirty="0">
              <a:solidFill>
                <a:srgbClr val="93B4D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52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49789"/>
            <a:ext cx="12002612" cy="523220"/>
          </a:xfrm>
          <a:prstGeom prst="rect">
            <a:avLst/>
          </a:prstGeom>
          <a:solidFill>
            <a:srgbClr val="F24E5E"/>
          </a:solidFill>
        </p:spPr>
        <p:txBody>
          <a:bodyPr wrap="square">
            <a:spAutoFit/>
          </a:bodyPr>
          <a:lstStyle/>
          <a:p>
            <a:pPr marL="447675"/>
            <a:r>
              <a:rPr lang="uk-UA" altLang="ru-RU" sz="28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Обрання категорії</a:t>
            </a:r>
            <a:endParaRPr lang="uk-UA" sz="2800" b="1" dirty="0">
              <a:solidFill>
                <a:schemeClr val="bg1"/>
              </a:solidFill>
              <a:ea typeface="Open Sans Light" panose="020B0306030504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789318"/>
              </p:ext>
            </p:extLst>
          </p:nvPr>
        </p:nvGraphicFramePr>
        <p:xfrm>
          <a:off x="301546" y="1000951"/>
          <a:ext cx="11399520" cy="56472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509102">
                  <a:extLst>
                    <a:ext uri="{9D8B030D-6E8A-4147-A177-3AD203B41FA5}">
                      <a16:colId xmlns:a16="http://schemas.microsoft.com/office/drawing/2014/main" xmlns="" val="326590032"/>
                    </a:ext>
                  </a:extLst>
                </a:gridCol>
                <a:gridCol w="6890418">
                  <a:extLst>
                    <a:ext uri="{9D8B030D-6E8A-4147-A177-3AD203B41FA5}">
                      <a16:colId xmlns:a16="http://schemas.microsoft.com/office/drawing/2014/main" xmlns="" val="4224516778"/>
                    </a:ext>
                  </a:extLst>
                </a:gridCol>
              </a:tblGrid>
              <a:tr h="399618">
                <a:tc>
                  <a:txBody>
                    <a:bodyPr/>
                    <a:lstStyle/>
                    <a:p>
                      <a:pPr algn="ctr">
                        <a:tabLst>
                          <a:tab pos="1781175" algn="l"/>
                        </a:tabLst>
                      </a:pPr>
                      <a:r>
                        <a:rPr lang="ru-RU" sz="1800" dirty="0" err="1" smtClean="0">
                          <a:solidFill>
                            <a:srgbClr val="F24E5E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Категорія</a:t>
                      </a:r>
                      <a:r>
                        <a:rPr lang="ru-RU" sz="1800" dirty="0" smtClean="0">
                          <a:solidFill>
                            <a:srgbClr val="F24E5E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особи</a:t>
                      </a:r>
                      <a:endParaRPr lang="ru-RU" sz="1800" dirty="0">
                        <a:solidFill>
                          <a:srgbClr val="F24E5E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7750" marR="377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781175" algn="l"/>
                        </a:tabLst>
                      </a:pPr>
                      <a:r>
                        <a:rPr lang="ru-RU" sz="180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Опис</a:t>
                      </a:r>
                      <a:endParaRPr lang="ru-RU" sz="1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7750" marR="377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430956844"/>
                  </a:ext>
                </a:extLst>
              </a:tr>
              <a:tr h="871388">
                <a:tc>
                  <a:txBody>
                    <a:bodyPr/>
                    <a:lstStyle/>
                    <a:p>
                      <a:pPr algn="l">
                        <a:tabLst>
                          <a:tab pos="1781175" algn="l"/>
                        </a:tabLst>
                      </a:pPr>
                      <a:r>
                        <a:rPr lang="ru-RU" sz="1800" dirty="0" err="1">
                          <a:solidFill>
                            <a:srgbClr val="F24E5E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Випускник</a:t>
                      </a:r>
                      <a:r>
                        <a:rPr lang="ru-RU" sz="1800" dirty="0">
                          <a:solidFill>
                            <a:srgbClr val="F24E5E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закладу </a:t>
                      </a:r>
                      <a:r>
                        <a:rPr lang="ru-RU" sz="1800" dirty="0" err="1">
                          <a:solidFill>
                            <a:srgbClr val="F24E5E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загально</a:t>
                      </a:r>
                      <a:r>
                        <a:rPr lang="uk-UA" sz="1800" dirty="0">
                          <a:solidFill>
                            <a:srgbClr val="F24E5E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ї середньої освіти 2021 року</a:t>
                      </a:r>
                      <a:endParaRPr lang="ru-RU" sz="1800" dirty="0">
                        <a:solidFill>
                          <a:srgbClr val="F24E5E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7750" marR="377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tabLst>
                          <a:tab pos="1781175" algn="l"/>
                        </a:tabLst>
                      </a:pPr>
                      <a:r>
                        <a:rPr lang="uk-UA" sz="18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 </a:t>
                      </a:r>
                      <a:r>
                        <a:rPr lang="uk-UA" sz="1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2021 році </a:t>
                      </a:r>
                      <a:r>
                        <a:rPr lang="uk-UA" sz="18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завершує </a:t>
                      </a:r>
                      <a:r>
                        <a:rPr lang="uk-UA" sz="1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навчання в закладі загальної середньої освіти (школа, гімназія, ліцей тощо)</a:t>
                      </a:r>
                      <a:endParaRPr lang="ru-RU" sz="1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7750" marR="377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862403748"/>
                  </a:ext>
                </a:extLst>
              </a:tr>
              <a:tr h="930920">
                <a:tc>
                  <a:txBody>
                    <a:bodyPr/>
                    <a:lstStyle/>
                    <a:p>
                      <a:pPr algn="l">
                        <a:tabLst>
                          <a:tab pos="1781175" algn="l"/>
                        </a:tabLst>
                      </a:pPr>
                      <a:r>
                        <a:rPr lang="uk-UA" sz="1800" dirty="0">
                          <a:solidFill>
                            <a:srgbClr val="F24E5E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Учень (слухач) закладу професійної (професійно-технічної) освіти</a:t>
                      </a:r>
                      <a:endParaRPr lang="ru-RU" sz="1800" dirty="0">
                        <a:solidFill>
                          <a:srgbClr val="F24E5E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7750" marR="377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tabLst>
                          <a:tab pos="1781175" algn="l"/>
                        </a:tabLst>
                      </a:pPr>
                      <a:r>
                        <a:rPr lang="uk-UA" sz="18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є </a:t>
                      </a:r>
                      <a:r>
                        <a:rPr lang="uk-UA" sz="1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учнем (студентом, слухачем) закладів професійної (професійно-технічної) освіти і </a:t>
                      </a:r>
                      <a:r>
                        <a:rPr lang="uk-UA" sz="18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здобуває </a:t>
                      </a:r>
                      <a:r>
                        <a:rPr lang="uk-UA" sz="1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поточному році повну загальну середню освіту  </a:t>
                      </a:r>
                      <a:endParaRPr lang="ru-RU" sz="1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7750" marR="377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839551682"/>
                  </a:ext>
                </a:extLst>
              </a:tr>
              <a:tr h="1295146">
                <a:tc>
                  <a:txBody>
                    <a:bodyPr/>
                    <a:lstStyle/>
                    <a:p>
                      <a:pPr algn="l">
                        <a:tabLst>
                          <a:tab pos="1781175" algn="l"/>
                        </a:tabLst>
                      </a:pPr>
                      <a:r>
                        <a:rPr lang="uk-UA" sz="1800" dirty="0">
                          <a:solidFill>
                            <a:srgbClr val="F24E5E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Студент закладу вищої </a:t>
                      </a:r>
                      <a:r>
                        <a:rPr lang="uk-UA" sz="1800" dirty="0" smtClean="0">
                          <a:solidFill>
                            <a:srgbClr val="F24E5E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освіти (закладу фахової передвищої освіти)</a:t>
                      </a:r>
                      <a:endParaRPr lang="ru-RU" sz="1800" dirty="0">
                        <a:solidFill>
                          <a:srgbClr val="F24E5E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7750" marR="377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781175" algn="l"/>
                        </a:tabLst>
                        <a:defRPr/>
                      </a:pPr>
                      <a:r>
                        <a:rPr lang="uk-UA" sz="18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є </a:t>
                      </a:r>
                      <a:r>
                        <a:rPr lang="uk-UA" sz="1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студентом закладу   вищої освіти  </a:t>
                      </a:r>
                      <a:r>
                        <a:rPr lang="uk-UA" sz="18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і </a:t>
                      </a:r>
                      <a:r>
                        <a:rPr lang="uk-UA" sz="1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здобуваєте в поточному році повну загальну середню освіту </a:t>
                      </a:r>
                      <a:r>
                        <a:rPr lang="uk-UA" sz="18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uk-UA" sz="18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(закладу фахової передвищої освіти),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781175" algn="l"/>
                        </a:tabLst>
                        <a:defRPr/>
                      </a:pPr>
                      <a:r>
                        <a:rPr lang="uk-UA" altLang="ru-RU" sz="18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 </a:t>
                      </a:r>
                      <a:r>
                        <a:rPr lang="uk-UA" altLang="ru-RU" sz="180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т.ч</a:t>
                      </a:r>
                      <a:r>
                        <a:rPr lang="uk-UA" altLang="ru-RU" sz="18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студентом 3 курсу ЗВО (ЗФПО), який перескладає ДПА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781175" algn="l"/>
                        </a:tabLst>
                        <a:defRPr/>
                      </a:pPr>
                      <a:endParaRPr lang="ru-RU" sz="18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7750" marR="377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861192812"/>
                  </a:ext>
                </a:extLst>
              </a:tr>
              <a:tr h="915959">
                <a:tc>
                  <a:txBody>
                    <a:bodyPr/>
                    <a:lstStyle/>
                    <a:p>
                      <a:pPr algn="l">
                        <a:tabLst>
                          <a:tab pos="1781175" algn="l"/>
                        </a:tabLst>
                      </a:pPr>
                      <a:r>
                        <a:rPr lang="uk-UA" sz="1800" dirty="0">
                          <a:solidFill>
                            <a:srgbClr val="F24E5E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Випускник, який здобуде в 2021 році повну загальну середню освіту в закордонному закладі освіти</a:t>
                      </a:r>
                      <a:endParaRPr lang="ru-RU" sz="1800" dirty="0">
                        <a:solidFill>
                          <a:srgbClr val="F24E5E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7750" marR="377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tabLst>
                          <a:tab pos="1781175" algn="l"/>
                        </a:tabLst>
                      </a:pPr>
                      <a:r>
                        <a:rPr lang="uk-UA" sz="18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навчається </a:t>
                      </a:r>
                      <a:r>
                        <a:rPr lang="uk-UA" sz="1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 закордонному закладі освіти  і </a:t>
                      </a:r>
                      <a:r>
                        <a:rPr lang="uk-UA" sz="18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здобуває </a:t>
                      </a:r>
                      <a:r>
                        <a:rPr lang="uk-UA" sz="1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поточному році повну загальну середню освіту  </a:t>
                      </a:r>
                      <a:endParaRPr lang="ru-RU" sz="1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7750" marR="377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735992198"/>
                  </a:ext>
                </a:extLst>
              </a:tr>
              <a:tr h="1157735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781175" algn="l"/>
                        </a:tabLst>
                        <a:defRPr/>
                      </a:pPr>
                      <a:r>
                        <a:rPr lang="uk-UA" sz="1800" dirty="0">
                          <a:solidFill>
                            <a:srgbClr val="F24E5E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Випускник минулих </a:t>
                      </a:r>
                      <a:r>
                        <a:rPr lang="uk-UA" sz="1800" dirty="0" smtClean="0">
                          <a:solidFill>
                            <a:srgbClr val="F24E5E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років 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781175" algn="l"/>
                        </a:tabLst>
                        <a:defRPr/>
                      </a:pPr>
                      <a:endParaRPr lang="ru-RU" sz="1800" dirty="0">
                        <a:solidFill>
                          <a:srgbClr val="F24E5E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7750" marR="377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tabLst>
                          <a:tab pos="1781175" algn="l"/>
                        </a:tabLst>
                      </a:pPr>
                      <a:r>
                        <a:rPr lang="uk-UA" sz="18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має документ</a:t>
                      </a:r>
                      <a:r>
                        <a:rPr lang="uk-UA" sz="180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про </a:t>
                      </a:r>
                      <a:r>
                        <a:rPr lang="uk-UA" sz="18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повну </a:t>
                      </a:r>
                      <a:r>
                        <a:rPr lang="uk-UA" sz="1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загальну середню освіту </a:t>
                      </a:r>
                      <a:r>
                        <a:rPr lang="uk-UA" sz="18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 попередні роки, </a:t>
                      </a:r>
                      <a:r>
                        <a:rPr lang="uk-UA" sz="1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незалежно від того, де </a:t>
                      </a:r>
                      <a:r>
                        <a:rPr lang="uk-UA" sz="18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навчається </a:t>
                      </a:r>
                      <a:r>
                        <a:rPr lang="uk-UA" sz="1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зараз (чи </a:t>
                      </a:r>
                      <a:r>
                        <a:rPr lang="uk-UA" sz="18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продовжує навчання) </a:t>
                      </a:r>
                    </a:p>
                  </a:txBody>
                  <a:tcPr marL="37750" marR="377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4988367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7962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49789"/>
            <a:ext cx="12002612" cy="523220"/>
          </a:xfrm>
          <a:prstGeom prst="rect">
            <a:avLst/>
          </a:prstGeom>
          <a:solidFill>
            <a:srgbClr val="F24E5E"/>
          </a:solidFill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uk-UA" sz="2800" b="1" dirty="0" smtClean="0">
                <a:solidFill>
                  <a:schemeClr val="bg1"/>
                </a:solidFill>
              </a:rPr>
              <a:t>    </a:t>
            </a:r>
            <a:r>
              <a:rPr lang="uk-UA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Список </a:t>
            </a:r>
            <a:endParaRPr lang="uk-UA" altLang="ru-RU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9050" y="710661"/>
            <a:ext cx="1113723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uk-UA" b="1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Список осіб, які проходитимуть ДПА за освітній рівень повної загальної середньої освіти у формі ЗНО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195699" y="1422401"/>
            <a:ext cx="5806913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65113" algn="just"/>
            <a:r>
              <a:rPr lang="uk-UA" dirty="0"/>
              <a:t>У Списку повинні бути зазначені:</a:t>
            </a:r>
            <a:endParaRPr lang="ru-RU" dirty="0"/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uk-UA" dirty="0"/>
              <a:t>дата і номер вихідного листа закладу освіти </a:t>
            </a:r>
            <a:endParaRPr lang="ru-RU" dirty="0"/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uk-UA" dirty="0"/>
              <a:t>підпис керівника закладу освіти</a:t>
            </a:r>
            <a:endParaRPr lang="ru-RU" dirty="0"/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uk-UA" dirty="0"/>
              <a:t>печатка закладу освіти (за наявності)</a:t>
            </a:r>
            <a:endParaRPr lang="ru-RU" dirty="0"/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uk-UA" dirty="0"/>
              <a:t>кількість комплектів реєстраційних документів (по факту) </a:t>
            </a:r>
            <a:endParaRPr lang="ru-RU" dirty="0"/>
          </a:p>
          <a:p>
            <a:pPr algn="just"/>
            <a:endParaRPr lang="uk-UA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uk-UA" dirty="0" smtClean="0"/>
              <a:t>Список </a:t>
            </a:r>
            <a:r>
              <a:rPr lang="uk-UA" dirty="0"/>
              <a:t>можна формувати </a:t>
            </a:r>
            <a:r>
              <a:rPr lang="uk-UA" dirty="0" smtClean="0"/>
              <a:t>на окремі </a:t>
            </a:r>
            <a:r>
              <a:rPr lang="uk-UA" dirty="0"/>
              <a:t>класи/групи або їх частини. </a:t>
            </a:r>
            <a:endParaRPr lang="ru-RU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uk-UA" dirty="0" smtClean="0"/>
              <a:t>Учасників</a:t>
            </a:r>
            <a:r>
              <a:rPr lang="uk-UA" dirty="0"/>
              <a:t>, яким надано право повторного перескладання ДПА у формі ЗНО за </a:t>
            </a:r>
            <a:r>
              <a:rPr lang="uk-UA" dirty="0" smtClean="0"/>
              <a:t>20</a:t>
            </a:r>
            <a:r>
              <a:rPr lang="en-US" dirty="0" smtClean="0"/>
              <a:t>20</a:t>
            </a:r>
            <a:r>
              <a:rPr lang="uk-UA" dirty="0" smtClean="0"/>
              <a:t> рік – включати у загальний Список від ЗВО (ЗФПО).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uk-UA" dirty="0" smtClean="0"/>
              <a:t>Осіб</a:t>
            </a:r>
            <a:r>
              <a:rPr lang="uk-UA" dirty="0"/>
              <a:t>, які звільнені від ДПА, у С</a:t>
            </a:r>
            <a:r>
              <a:rPr lang="uk-UA" dirty="0" smtClean="0"/>
              <a:t>писок </a:t>
            </a:r>
            <a:r>
              <a:rPr lang="uk-UA" dirty="0"/>
              <a:t>включати не потрібно</a:t>
            </a:r>
            <a:r>
              <a:rPr lang="uk-UA" dirty="0" smtClean="0"/>
              <a:t>.</a:t>
            </a:r>
          </a:p>
          <a:p>
            <a:pPr indent="265113" algn="just"/>
            <a:endParaRPr lang="ru-RU" dirty="0"/>
          </a:p>
          <a:p>
            <a:pPr indent="265113" algn="just"/>
            <a:r>
              <a:rPr lang="uk-UA" i="1" dirty="0" smtClean="0"/>
              <a:t>Увага</a:t>
            </a:r>
            <a:r>
              <a:rPr lang="uk-UA" i="1" dirty="0"/>
              <a:t>! Форма Списку затверджена наказом МОНУ  від 10.01.2017 № 25, </a:t>
            </a:r>
            <a:r>
              <a:rPr lang="uk-UA" i="1" dirty="0" smtClean="0"/>
              <a:t>у поточному році </a:t>
            </a:r>
            <a:r>
              <a:rPr lang="uk-UA" sz="2000" b="1" i="1" dirty="0" smtClean="0">
                <a:solidFill>
                  <a:srgbClr val="FF0000"/>
                </a:solidFill>
              </a:rPr>
              <a:t>оновлена! 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/>
          <a:srcRect l="31368" t="16003" r="26767" b="9171"/>
          <a:stretch/>
        </p:blipFill>
        <p:spPr>
          <a:xfrm>
            <a:off x="693965" y="1425817"/>
            <a:ext cx="5188220" cy="5215965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767058" y="2257535"/>
            <a:ext cx="22089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 Вказати дату та вихідний номер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6233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4"/>
          <p:cNvSpPr txBox="1">
            <a:spLocks/>
          </p:cNvSpPr>
          <p:nvPr/>
        </p:nvSpPr>
        <p:spPr>
          <a:xfrm>
            <a:off x="1085049" y="1163737"/>
            <a:ext cx="4726090" cy="214788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uk-UA" sz="2800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Учні/студенти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uk-UA" sz="2800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ЗЗСО, ЗПТО, ЗВО (ЗФПО), </a:t>
            </a:r>
            <a:r>
              <a:rPr lang="uk-UA" sz="28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які в </a:t>
            </a:r>
            <a:r>
              <a:rPr lang="uk-UA" sz="2800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2021 </a:t>
            </a:r>
            <a:r>
              <a:rPr lang="uk-UA" sz="28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році завершують здобуття повної загальної середньої </a:t>
            </a:r>
            <a:r>
              <a:rPr lang="uk-UA" sz="2800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освіти</a:t>
            </a:r>
            <a:endParaRPr lang="ru-RU" sz="28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uk-UA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uk-UA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Заголовок 4"/>
          <p:cNvSpPr txBox="1">
            <a:spLocks/>
          </p:cNvSpPr>
          <p:nvPr/>
        </p:nvSpPr>
        <p:spPr>
          <a:xfrm>
            <a:off x="7555277" y="1163737"/>
            <a:ext cx="4255727" cy="265715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uk-UA" sz="2800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Студенти  ЗВО (ЗФПО)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uk-UA" sz="2200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які скористалися правом повторного складання ДПА у формі ЗНО (в 2020 році одержали 1-3 бали)</a:t>
            </a:r>
            <a:endParaRPr lang="ru-RU" sz="2200" dirty="0" smtClean="0">
              <a:solidFill>
                <a:srgbClr val="F24E5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uk-UA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uk-UA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авая фигурная скобка 7"/>
          <p:cNvSpPr/>
          <p:nvPr/>
        </p:nvSpPr>
        <p:spPr>
          <a:xfrm rot="5400000">
            <a:off x="6426127" y="345047"/>
            <a:ext cx="409575" cy="6832600"/>
          </a:xfrm>
          <a:prstGeom prst="rightBrace">
            <a:avLst>
              <a:gd name="adj1" fmla="val 8333"/>
              <a:gd name="adj2" fmla="val 50000"/>
            </a:avLst>
          </a:prstGeom>
          <a:ln w="38100">
            <a:solidFill>
              <a:srgbClr val="F24E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561" name="Прямоугольник 8"/>
          <p:cNvSpPr>
            <a:spLocks noChangeArrowheads="1"/>
          </p:cNvSpPr>
          <p:nvPr/>
        </p:nvSpPr>
        <p:spPr bwMode="auto">
          <a:xfrm>
            <a:off x="3076486" y="4302865"/>
            <a:ext cx="7240032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uk-UA" altLang="ru-RU" sz="2400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Заклад освіти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uk-UA" altLang="ru-RU" sz="2400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надсилає поштою не пізніше ніж </a:t>
            </a:r>
            <a:r>
              <a:rPr lang="uk-UA" altLang="ru-RU" sz="2800" b="1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01.03.2021</a:t>
            </a:r>
            <a:r>
              <a:rPr lang="uk-UA" altLang="ru-RU" sz="2800" b="1" dirty="0" smtClean="0">
                <a:solidFill>
                  <a:srgbClr val="E527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altLang="ru-RU" sz="2400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 ХРЦОЯО список випускників і комплекти реєстраційних документів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0" y="49789"/>
            <a:ext cx="12192000" cy="523220"/>
          </a:xfrm>
          <a:prstGeom prst="rect">
            <a:avLst/>
          </a:prstGeom>
          <a:solidFill>
            <a:srgbClr val="F24E5E"/>
          </a:solidFill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uk-UA" sz="2800" b="1" dirty="0">
                <a:solidFill>
                  <a:schemeClr val="bg1"/>
                </a:solidFill>
              </a:rPr>
              <a:t>Надсилання документів до ХРЦОЯО</a:t>
            </a:r>
            <a:endParaRPr lang="uk-UA" altLang="ru-RU" sz="28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2012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3341" y="725856"/>
            <a:ext cx="8352711" cy="2284413"/>
          </a:xfrm>
        </p:spPr>
        <p:txBody>
          <a:bodyPr rtlCol="0">
            <a:noAutofit/>
          </a:bodyPr>
          <a:lstStyle/>
          <a:p>
            <a:pPr algn="ctr" fontAlgn="auto">
              <a:lnSpc>
                <a:spcPct val="100000"/>
              </a:lnSpc>
              <a:spcAft>
                <a:spcPts val="0"/>
              </a:spcAft>
              <a:defRPr/>
            </a:pPr>
            <a:r>
              <a:rPr lang="uk-UA" sz="2800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Перереєстрація (внесення змін) </a:t>
            </a:r>
            <a:r>
              <a:rPr lang="uk-UA" sz="28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uk-UA" sz="28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28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здійснюється в межах часу, </a:t>
            </a:r>
            <a:br>
              <a:rPr lang="uk-UA" sz="28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28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відведеного для реєстрації та перереєстрації, </a:t>
            </a:r>
            <a:br>
              <a:rPr lang="uk-UA" sz="28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28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але </a:t>
            </a:r>
            <a:r>
              <a:rPr lang="uk-UA" sz="2800" dirty="0" smtClean="0">
                <a:solidFill>
                  <a:srgbClr val="009A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після отримання Сертифіката </a:t>
            </a:r>
            <a:r>
              <a:rPr lang="uk-UA" sz="28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uk-UA" sz="28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2800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(до 05.03.2021)</a:t>
            </a:r>
            <a:endParaRPr lang="ru-RU" sz="2800" b="1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840" y="3214195"/>
            <a:ext cx="11000931" cy="3520964"/>
          </a:xfrm>
        </p:spPr>
        <p:txBody>
          <a:bodyPr rtlCol="0">
            <a:normAutofit fontScale="92500" lnSpcReduction="20000"/>
          </a:bodyPr>
          <a:lstStyle/>
          <a:p>
            <a:pPr marL="0" indent="0" algn="just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uk-UA" sz="20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 перереєстрації учаснику необхідно:          </a:t>
            </a:r>
          </a:p>
          <a:p>
            <a:pPr marL="0" indent="0" algn="just" fontAlgn="auto">
              <a:spcAft>
                <a:spcPts val="0"/>
              </a:spcAft>
              <a:buNone/>
              <a:defRPr/>
            </a:pPr>
            <a:r>
              <a:rPr lang="uk-UA" sz="20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1) внести зміни до реєстраційних даних за допомогою спеціального сервісу, розміщеного на веб-сайті Українського центру</a:t>
            </a:r>
            <a:r>
              <a:rPr lang="uk-UA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uk-UA" sz="20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сформувати та оформити</a:t>
            </a:r>
            <a:r>
              <a:rPr lang="uk-UA" sz="2000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2000" b="1" dirty="0" smtClean="0">
                <a:solidFill>
                  <a:srgbClr val="009A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нову</a:t>
            </a:r>
            <a:r>
              <a:rPr lang="uk-UA" sz="2000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20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реєстраційну картку</a:t>
            </a:r>
            <a:r>
              <a:rPr lang="uk-UA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0" indent="0" algn="just" fontAlgn="auto">
              <a:spcAft>
                <a:spcPts val="0"/>
              </a:spcAft>
              <a:buNone/>
              <a:defRPr/>
            </a:pPr>
            <a:r>
              <a:rPr lang="uk-UA" sz="20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2) повторно сформувати комплект реєстраційних документів, що має містити: </a:t>
            </a:r>
          </a:p>
          <a:p>
            <a:pPr marL="265113" indent="0" algn="just" fontAlgn="auto">
              <a:spcAft>
                <a:spcPts val="0"/>
              </a:spcAft>
              <a:buNone/>
              <a:defRPr/>
            </a:pPr>
            <a:r>
              <a:rPr lang="uk-UA" sz="20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- </a:t>
            </a:r>
            <a:r>
              <a:rPr lang="uk-UA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</a:t>
            </a:r>
            <a:r>
              <a:rPr lang="uk-UA" sz="2000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ову</a:t>
            </a:r>
            <a:r>
              <a:rPr lang="uk-UA" sz="20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реєстраційну картку</a:t>
            </a:r>
          </a:p>
          <a:p>
            <a:pPr marL="265113" indent="0" algn="just" fontAlgn="auto">
              <a:spcAft>
                <a:spcPts val="0"/>
              </a:spcAft>
              <a:buNone/>
              <a:defRPr/>
            </a:pPr>
            <a:r>
              <a:rPr lang="uk-UA" sz="20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- </a:t>
            </a:r>
            <a:r>
              <a:rPr lang="uk-UA" sz="2000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Сертифікат, </a:t>
            </a:r>
            <a:r>
              <a:rPr lang="uk-UA" sz="20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отриманий раніше </a:t>
            </a:r>
          </a:p>
          <a:p>
            <a:pPr marL="265113" indent="0" algn="just" fontAlgn="auto">
              <a:spcAft>
                <a:spcPts val="0"/>
              </a:spcAft>
              <a:buNone/>
              <a:defRPr/>
            </a:pPr>
            <a:r>
              <a:rPr lang="uk-UA" sz="20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uk-UA" sz="20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- копію паспорта громадянина України</a:t>
            </a:r>
          </a:p>
          <a:p>
            <a:pPr marL="265113" indent="0" algn="just">
              <a:buNone/>
              <a:defRPr/>
            </a:pPr>
            <a:r>
              <a:rPr lang="uk-UA" sz="20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uk-UA" sz="20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- інші документи (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за </a:t>
            </a:r>
            <a:r>
              <a:rPr lang="ru-RU" sz="2000" dirty="0">
                <a:solidFill>
                  <a:schemeClr val="bg2">
                    <a:lumMod val="25000"/>
                  </a:schemeClr>
                </a:solidFill>
              </a:rPr>
              <a:t>потреби - </a:t>
            </a:r>
            <a:r>
              <a:rPr lang="ru-RU" sz="2000" dirty="0" err="1">
                <a:solidFill>
                  <a:schemeClr val="bg2">
                    <a:lumMod val="25000"/>
                  </a:schemeClr>
                </a:solidFill>
              </a:rPr>
              <a:t>медичний</a:t>
            </a:r>
            <a:r>
              <a:rPr lang="ru-RU" sz="2000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2000" dirty="0" err="1">
                <a:solidFill>
                  <a:schemeClr val="bg2">
                    <a:lumMod val="25000"/>
                  </a:schemeClr>
                </a:solidFill>
              </a:rPr>
              <a:t>висновок</a:t>
            </a:r>
            <a:r>
              <a:rPr lang="ru-RU" sz="2000" dirty="0">
                <a:solidFill>
                  <a:schemeClr val="bg2">
                    <a:lumMod val="25000"/>
                  </a:schemeClr>
                </a:solidFill>
              </a:rPr>
              <a:t>, переклад паспортного документа </a:t>
            </a:r>
            <a:r>
              <a:rPr lang="ru-RU" sz="2000" dirty="0" err="1" smtClean="0">
                <a:solidFill>
                  <a:schemeClr val="bg2">
                    <a:lumMod val="25000"/>
                  </a:schemeClr>
                </a:solidFill>
              </a:rPr>
              <a:t>тощо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)</a:t>
            </a:r>
            <a:endParaRPr lang="ru-RU" sz="2000" dirty="0">
              <a:solidFill>
                <a:schemeClr val="bg2">
                  <a:lumMod val="25000"/>
                </a:schemeClr>
              </a:solidFill>
            </a:endParaRPr>
          </a:p>
          <a:p>
            <a:pPr marL="265113" indent="0" algn="just">
              <a:buNone/>
              <a:defRPr/>
            </a:pP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   - С</a:t>
            </a:r>
            <a:r>
              <a:rPr lang="uk-UA" sz="20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писок </a:t>
            </a:r>
            <a:r>
              <a:rPr lang="uk-UA" sz="20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осіб, які проходитимуть ДПА за освітній рівень повної загальної середньої освіти у формі ЗНО</a:t>
            </a:r>
          </a:p>
          <a:p>
            <a:pPr marL="265113" indent="0" algn="just">
              <a:buNone/>
              <a:defRPr/>
            </a:pPr>
            <a:r>
              <a:rPr lang="uk-UA" sz="20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</p:txBody>
      </p:sp>
      <p:pic>
        <p:nvPicPr>
          <p:cNvPr id="8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19" t="59760" r="64005" b="19521"/>
          <a:stretch>
            <a:fillRect/>
          </a:stretch>
        </p:blipFill>
        <p:spPr bwMode="auto">
          <a:xfrm>
            <a:off x="9120463" y="786983"/>
            <a:ext cx="2882149" cy="2213238"/>
          </a:xfrm>
          <a:prstGeom prst="rect">
            <a:avLst/>
          </a:prstGeom>
          <a:noFill/>
          <a:ln w="9525">
            <a:solidFill>
              <a:srgbClr val="E52754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0" y="49789"/>
            <a:ext cx="12002612" cy="523220"/>
          </a:xfrm>
          <a:prstGeom prst="rect">
            <a:avLst/>
          </a:prstGeom>
          <a:solidFill>
            <a:srgbClr val="F24E5E"/>
          </a:solidFill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uk-UA" altLang="ru-RU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Перереєстрація</a:t>
            </a:r>
            <a:endParaRPr lang="uk-UA" altLang="ru-RU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9251619" y="1991170"/>
            <a:ext cx="1916112" cy="350304"/>
          </a:xfrm>
          <a:prstGeom prst="rect">
            <a:avLst/>
          </a:prstGeom>
          <a:noFill/>
          <a:ln w="57150">
            <a:solidFill>
              <a:srgbClr val="8FC8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7276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37877" t="22548" r="35974" b="43046"/>
          <a:stretch/>
        </p:blipFill>
        <p:spPr>
          <a:xfrm>
            <a:off x="710280" y="826291"/>
            <a:ext cx="5118100" cy="3978275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5896382" y="2418907"/>
            <a:ext cx="529311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3462">
                  <a:solidFill>
                    <a:srgbClr val="CA7380"/>
                  </a:solidFill>
                  <a:prstDash val="solid"/>
                </a:ln>
                <a:solidFill>
                  <a:srgbClr val="F24E5E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n-lt"/>
              </a:rPr>
              <a:t>+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0" y="52248"/>
            <a:ext cx="12002612" cy="492443"/>
          </a:xfrm>
          <a:prstGeom prst="rect">
            <a:avLst/>
          </a:prstGeom>
          <a:solidFill>
            <a:srgbClr val="F24E5E"/>
          </a:solidFill>
        </p:spPr>
        <p:txBody>
          <a:bodyPr wrap="square">
            <a:spAutoFit/>
          </a:bodyPr>
          <a:lstStyle/>
          <a:p>
            <a:r>
              <a:rPr lang="uk-UA" sz="2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Відмова учасника від складання ЗНО</a:t>
            </a:r>
            <a:endParaRPr lang="ru-RU" sz="2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3696" y="855565"/>
            <a:ext cx="5327904" cy="391972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061648" y="5216453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357188" algn="just">
              <a:defRPr/>
            </a:pPr>
            <a:r>
              <a:rPr lang="uk-UA" b="1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 16 квітня 2021 року </a:t>
            </a:r>
            <a:r>
              <a:rPr lang="uk-UA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надіслати до ХРЦОЯО:</a:t>
            </a:r>
          </a:p>
          <a:p>
            <a:pPr indent="357188" algn="just">
              <a:defRPr/>
            </a:pPr>
            <a:r>
              <a:rPr lang="uk-UA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1) Сертифікат</a:t>
            </a:r>
          </a:p>
          <a:p>
            <a:pPr indent="357188" algn="just">
              <a:defRPr/>
            </a:pPr>
            <a:r>
              <a:rPr lang="uk-UA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2) Заяву учасника про відмову в реєстрації</a:t>
            </a:r>
          </a:p>
          <a:p>
            <a:pPr indent="357188" algn="just">
              <a:defRPr/>
            </a:pPr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3) Клопотання від закладу освіти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2233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52248"/>
            <a:ext cx="12002612" cy="492443"/>
          </a:xfrm>
          <a:prstGeom prst="rect">
            <a:avLst/>
          </a:prstGeom>
          <a:solidFill>
            <a:srgbClr val="F24E5E"/>
          </a:solidFill>
        </p:spPr>
        <p:txBody>
          <a:bodyPr wrap="square">
            <a:spAutoFit/>
          </a:bodyPr>
          <a:lstStyle/>
          <a:p>
            <a:r>
              <a:rPr lang="uk-UA" sz="2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Сервіси </a:t>
            </a:r>
            <a:r>
              <a:rPr lang="uk-UA" sz="2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щодо перевірки стану реєстрації </a:t>
            </a:r>
            <a:endParaRPr lang="ru-RU" sz="2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59844" y="894414"/>
            <a:ext cx="89938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285750" lvl="0" algn="just"/>
            <a:r>
              <a:rPr lang="uk-UA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Сервіс </a:t>
            </a:r>
            <a:r>
              <a:rPr lang="uk-UA" b="1" dirty="0">
                <a:solidFill>
                  <a:srgbClr val="02C2B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«Керівникам закладів освіти», </a:t>
            </a:r>
            <a:r>
              <a:rPr lang="uk-UA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закритий </a:t>
            </a:r>
            <a:r>
              <a:rPr lang="uk-UA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доступ - для керівників </a:t>
            </a:r>
            <a:r>
              <a:rPr lang="uk-UA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закладів </a:t>
            </a:r>
            <a:r>
              <a:rPr lang="uk-UA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uk-UA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за логіном та паролем керівника закладу)</a:t>
            </a:r>
            <a:endParaRPr lang="ru-RU" dirty="0">
              <a:solidFill>
                <a:schemeClr val="bg2">
                  <a:lumMod val="25000"/>
                </a:schemeClr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13" name="Рисунок 1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51" y="544691"/>
            <a:ext cx="2315688" cy="6232039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Прямоугольник 7"/>
          <p:cNvSpPr/>
          <p:nvPr/>
        </p:nvSpPr>
        <p:spPr>
          <a:xfrm>
            <a:off x="50451" y="2913963"/>
            <a:ext cx="2214185" cy="350304"/>
          </a:xfrm>
          <a:prstGeom prst="rect">
            <a:avLst/>
          </a:prstGeom>
          <a:noFill/>
          <a:ln w="57150">
            <a:solidFill>
              <a:srgbClr val="02C2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0451" y="6295132"/>
            <a:ext cx="2043527" cy="481598"/>
          </a:xfrm>
          <a:prstGeom prst="rect">
            <a:avLst/>
          </a:prstGeom>
          <a:noFill/>
          <a:ln w="57150">
            <a:solidFill>
              <a:srgbClr val="02C2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02C2B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368768" y="5208073"/>
            <a:ext cx="8742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Сервіс </a:t>
            </a:r>
            <a:r>
              <a:rPr lang="uk-UA" b="1" dirty="0">
                <a:solidFill>
                  <a:srgbClr val="02C2B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«Стан опрацювання документів», </a:t>
            </a:r>
            <a:r>
              <a:rPr lang="uk-UA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відкритий доступ - для </a:t>
            </a:r>
            <a:r>
              <a:rPr lang="uk-UA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учасників</a:t>
            </a:r>
            <a:endParaRPr lang="ru-RU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flipH="1">
            <a:off x="2179605" y="5599720"/>
            <a:ext cx="1675517" cy="888268"/>
          </a:xfrm>
          <a:prstGeom prst="straightConnector1">
            <a:avLst/>
          </a:prstGeom>
          <a:ln w="76200">
            <a:solidFill>
              <a:srgbClr val="F24E5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>
            <a:off x="2179605" y="1540745"/>
            <a:ext cx="2519004" cy="1583279"/>
          </a:xfrm>
          <a:prstGeom prst="straightConnector1">
            <a:avLst/>
          </a:prstGeom>
          <a:ln w="76200">
            <a:solidFill>
              <a:srgbClr val="F24E5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Прямоугольник 3"/>
          <p:cNvSpPr/>
          <p:nvPr/>
        </p:nvSpPr>
        <p:spPr>
          <a:xfrm>
            <a:off x="4621744" y="1850915"/>
            <a:ext cx="738086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uk-UA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Додатково у сервісі «Керівникам закладів» з 01.02.2021 буде розміщено:</a:t>
            </a:r>
          </a:p>
          <a:p>
            <a:pPr algn="just"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uk-UA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 зразки документів, які необхідні для реєстрації</a:t>
            </a:r>
          </a:p>
          <a:p>
            <a:pPr algn="just"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uk-UA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 інформацію про механізм реєстрації учнів, які не мають паспорта, для проходження державної підсумкової атестації у формі зовнішнього оцінювання </a:t>
            </a:r>
          </a:p>
          <a:p>
            <a:pPr algn="just"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uk-UA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 для закладів ЗФПО – спеціальний КОД та інформацію щодо реєстрації студентів для повторного складання ДПА у формі ЗНО </a:t>
            </a:r>
          </a:p>
          <a:p>
            <a:pPr algn="just"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uk-UA" sz="16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 інші матеріали</a:t>
            </a:r>
          </a:p>
        </p:txBody>
      </p:sp>
    </p:spTree>
    <p:extLst>
      <p:ext uri="{BB962C8B-B14F-4D97-AF65-F5344CB8AC3E}">
        <p14:creationId xmlns:p14="http://schemas.microsoft.com/office/powerpoint/2010/main" val="3913753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52248"/>
            <a:ext cx="12002612" cy="492443"/>
          </a:xfrm>
          <a:prstGeom prst="rect">
            <a:avLst/>
          </a:prstGeom>
          <a:solidFill>
            <a:srgbClr val="F24E5E"/>
          </a:solidFill>
        </p:spPr>
        <p:txBody>
          <a:bodyPr wrap="square">
            <a:spAutoFit/>
          </a:bodyPr>
          <a:lstStyle/>
          <a:p>
            <a:r>
              <a:rPr lang="uk-UA" sz="2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Сервіси відстеження поштових відправлень</a:t>
            </a:r>
            <a:endParaRPr lang="ru-RU" sz="2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18004" y="777396"/>
            <a:ext cx="11024147" cy="24263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dirty="0"/>
              <a:t>Після надсилання пакету документів для реєстрації </a:t>
            </a:r>
            <a:r>
              <a:rPr lang="uk-UA" b="1" dirty="0"/>
              <a:t>до ХРЦОЯО</a:t>
            </a:r>
            <a:r>
              <a:rPr lang="uk-UA" dirty="0"/>
              <a:t> або після відправлення пакету документів </a:t>
            </a:r>
            <a:r>
              <a:rPr lang="uk-UA" b="1" dirty="0"/>
              <a:t>від  ХРЦОЯО</a:t>
            </a:r>
            <a:r>
              <a:rPr lang="uk-UA" dirty="0"/>
              <a:t> </a:t>
            </a:r>
            <a:r>
              <a:rPr lang="uk-UA" dirty="0" smtClean="0"/>
              <a:t>є </a:t>
            </a:r>
            <a:r>
              <a:rPr lang="uk-UA" dirty="0"/>
              <a:t>можливість відстежувати стан надходження відправлення за допомогою поштових </a:t>
            </a:r>
            <a:r>
              <a:rPr lang="uk-UA" dirty="0" smtClean="0"/>
              <a:t>Сервісів.</a:t>
            </a:r>
            <a:endParaRPr lang="ru-RU" dirty="0"/>
          </a:p>
          <a:p>
            <a:pPr algn="just"/>
            <a:endParaRPr lang="ru-RU" dirty="0" smtClean="0"/>
          </a:p>
          <a:p>
            <a:pPr algn="just"/>
            <a:endParaRPr lang="ru-RU" dirty="0"/>
          </a:p>
          <a:p>
            <a:pPr algn="just"/>
            <a:endParaRPr lang="ru-RU" dirty="0" smtClean="0"/>
          </a:p>
          <a:p>
            <a:pPr algn="just"/>
            <a:endParaRPr lang="ru-RU" dirty="0"/>
          </a:p>
          <a:p>
            <a:pPr algn="just"/>
            <a:r>
              <a:rPr lang="uk-UA" dirty="0" smtClean="0"/>
              <a:t>Укрпошта </a:t>
            </a:r>
            <a:r>
              <a:rPr lang="uk-UA" u="sng" dirty="0">
                <a:hlinkClick r:id="rId3"/>
              </a:rPr>
              <a:t>https://</a:t>
            </a:r>
            <a:r>
              <a:rPr lang="uk-UA" u="sng" dirty="0" smtClean="0">
                <a:hlinkClick r:id="rId3"/>
              </a:rPr>
              <a:t>track.ukrposhta.ua/tracking_UA.html?barcode</a:t>
            </a:r>
            <a:endParaRPr lang="ru-RU" dirty="0"/>
          </a:p>
          <a:p>
            <a:pPr marL="457200" marR="90170" indent="-12700">
              <a:spcBef>
                <a:spcPts val="750"/>
              </a:spcBef>
              <a:spcAft>
                <a:spcPts val="750"/>
              </a:spcAft>
            </a:pPr>
            <a:endParaRPr lang="ru-RU" sz="1900" dirty="0">
              <a:solidFill>
                <a:srgbClr val="F24E5E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14" name="Рисунок 13"/>
          <p:cNvPicPr/>
          <p:nvPr/>
        </p:nvPicPr>
        <p:blipFill rotWithShape="1">
          <a:blip r:embed="rId4"/>
          <a:srcRect l="19174" t="22566" r="50934" b="27209"/>
          <a:stretch/>
        </p:blipFill>
        <p:spPr bwMode="auto">
          <a:xfrm>
            <a:off x="7257540" y="1690043"/>
            <a:ext cx="4278111" cy="2481363"/>
          </a:xfrm>
          <a:prstGeom prst="rect">
            <a:avLst/>
          </a:prstGeom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82619" y="5095822"/>
            <a:ext cx="4605428" cy="3737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uk-UA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Нова пошта </a:t>
            </a:r>
            <a:r>
              <a:rPr lang="uk-UA" u="sng" dirty="0">
                <a:solidFill>
                  <a:srgbClr val="0000F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https://novaposhta.ua/tracking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6" name="Рисунок 15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08" t="17256" r="25203" b="47947"/>
          <a:stretch/>
        </p:blipFill>
        <p:spPr bwMode="auto">
          <a:xfrm>
            <a:off x="7257540" y="4589416"/>
            <a:ext cx="4327493" cy="1939253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676885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885" y="1137329"/>
            <a:ext cx="10996842" cy="4990005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uk-UA" altLang="ru-RU" sz="2200" b="1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200" b="1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Наказ МОНУ </a:t>
            </a:r>
            <a:r>
              <a:rPr lang="uk-UA" altLang="ru-RU" sz="2200" b="1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від</a:t>
            </a:r>
            <a:r>
              <a:rPr lang="ru-RU" altLang="ru-RU" sz="2200" b="1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10.01.2017 № 25 </a:t>
            </a:r>
            <a:r>
              <a:rPr lang="uk-UA" altLang="ru-RU" sz="22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«Деякі питання нормативного забезпечення зовнішнього незалежного оцінювання результатів навчання, здобутих на основі повної загальної середньої освіти» </a:t>
            </a:r>
            <a:r>
              <a:rPr lang="uk-UA" altLang="ru-RU" sz="22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(зміни до Порядку проведення ЗНО від 12.12.2019 № 1554)</a:t>
            </a:r>
          </a:p>
          <a:p>
            <a:pPr marL="0" indent="0" algn="just">
              <a:buNone/>
            </a:pPr>
            <a:r>
              <a:rPr lang="uk-UA" altLang="ru-RU" sz="2200" b="1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Наказ </a:t>
            </a:r>
            <a:r>
              <a:rPr lang="uk-UA" altLang="ru-RU" sz="2200" b="1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МОНУ </a:t>
            </a:r>
            <a:r>
              <a:rPr lang="uk-UA" altLang="ru-RU" sz="2200" b="1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від 30.09.2020 №1210 </a:t>
            </a:r>
            <a:r>
              <a:rPr lang="uk-UA" altLang="ru-RU" sz="22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«Про підготовку до проведення у 2021 році зовнішнього незалежного оцінювання результатів навчання, здобутих на основі повної загальної середньої освіти»</a:t>
            </a:r>
            <a:endParaRPr lang="uk-UA" altLang="ru-RU" sz="2200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ru-RU" altLang="ru-RU" sz="2200" b="1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Наказ </a:t>
            </a:r>
            <a:r>
              <a:rPr lang="ru-RU" altLang="ru-RU" sz="2200" b="1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МОНУ </a:t>
            </a:r>
            <a:r>
              <a:rPr lang="uk-UA" altLang="ru-RU" sz="2200" b="1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від 09.07.2019 № </a:t>
            </a:r>
            <a:r>
              <a:rPr lang="uk-UA" altLang="ru-RU" sz="2200" b="1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94</a:t>
            </a:r>
            <a:r>
              <a:rPr lang="en-US" altLang="ru-RU" sz="2200" b="1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uk-UA" altLang="ru-RU" sz="2200" b="1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altLang="ru-RU" sz="22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«Деякі питання проведення в 2021 році зовнішнього </a:t>
            </a:r>
            <a:r>
              <a:rPr lang="uk-UA" altLang="ru-RU" sz="22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незалежного оцінювання результатів навчання, здобутих на основі повної загальної освіти</a:t>
            </a:r>
            <a:r>
              <a:rPr lang="uk-UA" altLang="ru-RU" sz="22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 (зі змінами і доповненнями)</a:t>
            </a:r>
            <a:endParaRPr lang="en-US" altLang="ru-RU" sz="2200" dirty="0" smtClean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en-US" altLang="ru-RU" sz="22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uk-UA" altLang="ru-RU" sz="2200" b="1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Наказ МОНУ/МОЗУ від 29.08.2016 №1027/900 </a:t>
            </a:r>
            <a:r>
              <a:rPr lang="uk-UA" altLang="ru-RU" sz="2200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«Деякі питання участі у зовнішньому незалежному оцінюванні та вступних іспитах осіб, які мають певні захворювання та/або патологічні стани, інвалідність»</a:t>
            </a:r>
            <a:endParaRPr lang="ru-RU" altLang="ru-RU" sz="2200" dirty="0" smtClean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0" y="0"/>
            <a:ext cx="12192001" cy="523220"/>
          </a:xfrm>
          <a:prstGeom prst="rect">
            <a:avLst/>
          </a:prstGeom>
          <a:solidFill>
            <a:srgbClr val="F24E5E"/>
          </a:solidFill>
          <a:ln>
            <a:noFill/>
          </a:ln>
          <a:extLst/>
        </p:spPr>
        <p:txBody>
          <a:bodyPr>
            <a:spAutoFit/>
          </a:bodyPr>
          <a:lstStyle>
            <a:lvl1pPr marL="44767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uk-UA" altLang="ru-RU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Нормативно-правові документи</a:t>
            </a:r>
            <a:endParaRPr lang="uk-UA" altLang="ru-RU" dirty="0">
              <a:solidFill>
                <a:srgbClr val="02C2B0"/>
              </a:solidFill>
              <a:latin typeface="Arial" panose="020B0604020202020204" pitchFamily="34" charset="0"/>
              <a:ea typeface="Open Sans Ligh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5074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2340459" y="2273099"/>
            <a:ext cx="8447087" cy="2005934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uk-UA" sz="3200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Програма реєстрації буде доступна на сайті УЦОЯО </a:t>
            </a:r>
          </a:p>
          <a:p>
            <a:pPr algn="ctr"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uk-UA" sz="3200" b="1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 01.02.2021 року</a:t>
            </a:r>
          </a:p>
          <a:p>
            <a:pPr algn="just" fontAlgn="auto">
              <a:lnSpc>
                <a:spcPct val="150000"/>
              </a:lnSpc>
              <a:spcAft>
                <a:spcPts val="0"/>
              </a:spcAft>
              <a:defRPr/>
            </a:pPr>
            <a:endParaRPr lang="uk-UA" sz="3200" b="1" dirty="0" smtClean="0">
              <a:solidFill>
                <a:srgbClr val="F24E5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uk-UA" sz="48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12265"/>
            <a:ext cx="12002612" cy="480131"/>
          </a:xfrm>
          <a:prstGeom prst="rect">
            <a:avLst/>
          </a:prstGeom>
          <a:solidFill>
            <a:srgbClr val="F24E5E"/>
          </a:solidFill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uk-UA" altLang="ru-RU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Реєстрація на ЗНО-2021</a:t>
            </a:r>
            <a:endParaRPr lang="uk-UA" altLang="ru-RU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1369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2265"/>
            <a:ext cx="12002612" cy="480131"/>
          </a:xfrm>
          <a:prstGeom prst="rect">
            <a:avLst/>
          </a:prstGeom>
          <a:solidFill>
            <a:srgbClr val="F24E5E"/>
          </a:solidFill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uk-UA" altLang="ru-RU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Методичні рекомендації ХРЦОЯО</a:t>
            </a:r>
            <a:endParaRPr lang="uk-UA" altLang="ru-RU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/>
          <a:srcRect l="43552" t="19033" r="27738" b="13146"/>
          <a:stretch/>
        </p:blipFill>
        <p:spPr>
          <a:xfrm>
            <a:off x="3093578" y="581113"/>
            <a:ext cx="5409487" cy="6204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274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3007" y="1308246"/>
            <a:ext cx="10804605" cy="3750865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uk-UA" altLang="ru-RU" sz="2200" b="1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Наказ </a:t>
            </a:r>
            <a:r>
              <a:rPr lang="uk-UA" altLang="ru-RU" sz="2200" b="1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МОНУ від 07.12.2018 № 1369</a:t>
            </a:r>
            <a:r>
              <a:rPr lang="uk-UA" altLang="ru-RU" sz="22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altLang="ru-RU" sz="2200" dirty="0">
                <a:solidFill>
                  <a:srgbClr val="6D6E7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(зареєстровано в Міністерстві юстиції України 02 січня 2019 року за № 8/32979) «Про затвердження Порядку проведення державної підсумкової атестації</a:t>
            </a:r>
            <a:r>
              <a:rPr lang="uk-UA" altLang="ru-RU" sz="2200" dirty="0" smtClean="0">
                <a:solidFill>
                  <a:srgbClr val="6D6E7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 (зі змінами </a:t>
            </a:r>
            <a:r>
              <a:rPr lang="uk-UA" altLang="ru-RU" sz="2200" dirty="0">
                <a:solidFill>
                  <a:srgbClr val="6D6E7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і доповненнями</a:t>
            </a:r>
            <a:r>
              <a:rPr lang="uk-UA" altLang="ru-RU" sz="2200" dirty="0" smtClean="0">
                <a:solidFill>
                  <a:srgbClr val="6D6E7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0" indent="0" algn="just">
              <a:buNone/>
            </a:pPr>
            <a:endParaRPr lang="uk-UA" altLang="ru-RU" sz="2200" dirty="0">
              <a:solidFill>
                <a:srgbClr val="6D6E7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uk-UA" altLang="ru-RU" sz="2200" b="1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Наказ МОНУ від </a:t>
            </a:r>
            <a:r>
              <a:rPr lang="uk-UA" altLang="ru-RU" sz="2200" b="1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12.10.2020 </a:t>
            </a:r>
            <a:r>
              <a:rPr lang="uk-UA" altLang="ru-RU" sz="2200" b="1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№ </a:t>
            </a:r>
            <a:r>
              <a:rPr lang="uk-UA" altLang="ru-RU" sz="2200" b="1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1262 </a:t>
            </a:r>
            <a:r>
              <a:rPr lang="uk-UA" altLang="ru-RU" sz="2200" dirty="0">
                <a:solidFill>
                  <a:srgbClr val="6D6E7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(зареєстровано в Міністерстві юстиції України </a:t>
            </a:r>
            <a:r>
              <a:rPr lang="uk-UA" altLang="ru-RU" sz="2200" dirty="0" smtClean="0">
                <a:solidFill>
                  <a:srgbClr val="6D6E7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 листопада 2020 </a:t>
            </a:r>
            <a:r>
              <a:rPr lang="uk-UA" altLang="ru-RU" sz="2200" dirty="0">
                <a:solidFill>
                  <a:srgbClr val="6D6E7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року за № </a:t>
            </a:r>
            <a:r>
              <a:rPr lang="uk-UA" altLang="ru-RU" sz="2200" dirty="0" smtClean="0">
                <a:solidFill>
                  <a:srgbClr val="6D6E7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1153/35436) «Деякі питання проведення в 2020/2021 навчальному році державної </a:t>
            </a:r>
            <a:r>
              <a:rPr lang="uk-UA" altLang="ru-RU" sz="2200" dirty="0">
                <a:solidFill>
                  <a:srgbClr val="6D6E7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підсумкової </a:t>
            </a:r>
            <a:r>
              <a:rPr lang="uk-UA" altLang="ru-RU" sz="2200" dirty="0" smtClean="0">
                <a:solidFill>
                  <a:srgbClr val="6D6E7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атестації осіб, які здобувають загальну середню освіту»</a:t>
            </a:r>
          </a:p>
          <a:p>
            <a:pPr marL="0" indent="0" algn="just">
              <a:buNone/>
            </a:pPr>
            <a:endParaRPr lang="uk-UA" altLang="ru-RU" sz="2200" dirty="0">
              <a:solidFill>
                <a:srgbClr val="6D6E7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uk-UA" altLang="ru-RU" sz="2200" b="1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Закон України від 20.03.2020 2745-</a:t>
            </a:r>
            <a:r>
              <a:rPr lang="en-US" altLang="ru-RU" sz="2200" b="1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uk-UA" altLang="ru-RU" sz="2200" b="1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ІІІ  </a:t>
            </a:r>
            <a:r>
              <a:rPr lang="uk-UA" altLang="ru-RU" sz="2200" b="1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uk-UA" altLang="ru-RU" sz="2200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 </a:t>
            </a:r>
            <a:r>
              <a:rPr lang="uk-UA" altLang="ru-RU" sz="2200" dirty="0" smtClean="0">
                <a:solidFill>
                  <a:srgbClr val="6D6E7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фахову </a:t>
            </a:r>
            <a:r>
              <a:rPr lang="uk-UA" altLang="ru-RU" sz="2200" dirty="0" err="1" smtClean="0">
                <a:solidFill>
                  <a:srgbClr val="6D6E7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передвищу</a:t>
            </a:r>
            <a:r>
              <a:rPr lang="uk-UA" altLang="ru-RU" sz="2200" dirty="0" smtClean="0">
                <a:solidFill>
                  <a:srgbClr val="6D6E7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освіту»</a:t>
            </a:r>
            <a:endParaRPr lang="uk-UA" altLang="ru-RU" sz="2200" dirty="0">
              <a:solidFill>
                <a:srgbClr val="6D6E7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12265"/>
            <a:ext cx="12002612" cy="523220"/>
          </a:xfrm>
          <a:prstGeom prst="rect">
            <a:avLst/>
          </a:prstGeom>
          <a:solidFill>
            <a:srgbClr val="F24E5E"/>
          </a:solidFill>
        </p:spPr>
        <p:txBody>
          <a:bodyPr wrap="square">
            <a:spAutoFit/>
          </a:bodyPr>
          <a:lstStyle/>
          <a:p>
            <a:pPr marL="447675"/>
            <a:r>
              <a:rPr lang="uk-UA" altLang="ru-RU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Окремі нормативно-правові документи щодо ДПА</a:t>
            </a:r>
            <a:endParaRPr lang="uk-UA" sz="2800" dirty="0">
              <a:solidFill>
                <a:schemeClr val="bg1"/>
              </a:solidFill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97265" y="4566233"/>
            <a:ext cx="12192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39002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14"/>
          <p:cNvSpPr txBox="1">
            <a:spLocks/>
          </p:cNvSpPr>
          <p:nvPr/>
        </p:nvSpPr>
        <p:spPr>
          <a:xfrm>
            <a:off x="572570" y="1671704"/>
            <a:ext cx="11224954" cy="4028340"/>
          </a:xfrm>
          <a:prstGeom prst="rect">
            <a:avLst/>
          </a:prstGeom>
        </p:spPr>
        <p:txBody>
          <a:bodyPr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Clr>
                <a:srgbClr val="E52754"/>
              </a:buClr>
              <a:buFont typeface="Arial" panose="020B0604020202020204" pitchFamily="34" charset="0"/>
              <a:buNone/>
              <a:defRPr/>
            </a:pPr>
            <a:r>
              <a:rPr lang="uk-UA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Реєстрація</a:t>
            </a:r>
            <a:r>
              <a:rPr lang="uk-UA" sz="4000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		        </a:t>
            </a:r>
            <a:r>
              <a:rPr lang="uk-UA" sz="4000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 01 лютого до 05 березня				</a:t>
            </a:r>
          </a:p>
          <a:p>
            <a:pPr marL="0" indent="0" algn="just">
              <a:buClr>
                <a:srgbClr val="E52754"/>
              </a:buClr>
              <a:buFont typeface="Arial" panose="020B0604020202020204" pitchFamily="34" charset="0"/>
              <a:buNone/>
              <a:defRPr/>
            </a:pPr>
            <a:r>
              <a:rPr lang="uk-UA" sz="4000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uk-UA" sz="40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Clr>
                <a:srgbClr val="E52754"/>
              </a:buClr>
              <a:buNone/>
              <a:defRPr/>
            </a:pPr>
            <a:r>
              <a:rPr lang="uk-UA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Перереєстрація       </a:t>
            </a:r>
            <a:r>
              <a:rPr lang="uk-UA" sz="4000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</a:t>
            </a:r>
            <a:r>
              <a:rPr lang="uk-UA" sz="4000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01 лютого до 05 березня</a:t>
            </a:r>
            <a:endParaRPr lang="uk-UA" sz="4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Clr>
                <a:srgbClr val="E52754"/>
              </a:buClr>
              <a:buFont typeface="Arial" panose="020B0604020202020204" pitchFamily="34" charset="0"/>
              <a:buNone/>
              <a:defRPr/>
            </a:pPr>
            <a:r>
              <a:rPr lang="uk-UA" sz="4000" dirty="0" smtClean="0">
                <a:solidFill>
                  <a:srgbClr val="02C2B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(після отримання Сертифіката)</a:t>
            </a:r>
            <a:endParaRPr lang="uk-UA" sz="4000" dirty="0">
              <a:solidFill>
                <a:srgbClr val="02C2B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26457"/>
            <a:ext cx="12192000" cy="523220"/>
          </a:xfrm>
          <a:prstGeom prst="rect">
            <a:avLst/>
          </a:prstGeom>
          <a:solidFill>
            <a:srgbClr val="F24E5E"/>
          </a:solidFill>
        </p:spPr>
        <p:txBody>
          <a:bodyPr wrap="square">
            <a:spAutoFit/>
          </a:bodyPr>
          <a:lstStyle/>
          <a:p>
            <a:pPr marL="447675"/>
            <a:r>
              <a:rPr lang="uk-UA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Терміни</a:t>
            </a:r>
            <a:endParaRPr lang="uk-UA" sz="2800" dirty="0">
              <a:solidFill>
                <a:schemeClr val="bg1"/>
              </a:solidFill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0797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01434"/>
              </p:ext>
            </p:extLst>
          </p:nvPr>
        </p:nvGraphicFramePr>
        <p:xfrm>
          <a:off x="761899" y="655131"/>
          <a:ext cx="11056935" cy="5885852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11056935">
                  <a:extLst>
                    <a:ext uri="{9D8B030D-6E8A-4147-A177-3AD203B41FA5}">
                      <a16:colId xmlns:a16="http://schemas.microsoft.com/office/drawing/2014/main" xmlns="" val="3492125876"/>
                    </a:ext>
                  </a:extLst>
                </a:gridCol>
              </a:tblGrid>
              <a:tr h="52418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200" dirty="0" smtClean="0">
                          <a:solidFill>
                            <a:srgbClr val="02C2B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Органи управління освітою</a:t>
                      </a:r>
                      <a:endParaRPr lang="ru-RU" sz="2200" dirty="0">
                        <a:solidFill>
                          <a:srgbClr val="02C2B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7" marR="91447" marT="45727" marB="45727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3996739355"/>
                  </a:ext>
                </a:extLst>
              </a:tr>
              <a:tr h="877889">
                <a:tc>
                  <a:txBody>
                    <a:bodyPr/>
                    <a:lstStyle/>
                    <a:p>
                      <a:pPr marL="0" indent="714375" algn="just"/>
                      <a:r>
                        <a:rPr lang="uk-UA" sz="2200" kern="1200" noProof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координують дії з регіональними центрами та організовують здійснення заходів місцевими органами управління освітою, закладами освіти; щодо організації та проведення зовнішнього оцінювання</a:t>
                      </a:r>
                      <a:endParaRPr lang="uk-UA" sz="2200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7" marR="91447" marT="45727" marB="45727" anchor="ctr">
                    <a:lnT w="12700" cmpd="sng">
                      <a:noFill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3290040123"/>
                  </a:ext>
                </a:extLst>
              </a:tr>
              <a:tr h="54560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200" b="1" kern="1200" noProof="0" dirty="0" smtClean="0">
                          <a:solidFill>
                            <a:srgbClr val="02C2B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Заклад освіти (реєстрація/перереєстрація)</a:t>
                      </a:r>
                      <a:endParaRPr lang="uk-UA" sz="2200" b="1" kern="1200" noProof="0" dirty="0">
                        <a:solidFill>
                          <a:srgbClr val="02C2B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7" marR="91447" marT="45727" marB="45727" anchor="ctr"/>
                </a:tc>
                <a:extLst>
                  <a:ext uri="{0D108BD9-81ED-4DB2-BD59-A6C34878D82A}">
                    <a16:rowId xmlns:a16="http://schemas.microsoft.com/office/drawing/2014/main" xmlns="" val="1473482107"/>
                  </a:ext>
                </a:extLst>
              </a:tr>
              <a:tr h="914537">
                <a:tc>
                  <a:txBody>
                    <a:bodyPr/>
                    <a:lstStyle/>
                    <a:p>
                      <a:pPr marL="0" indent="714375" algn="just">
                        <a:spcAft>
                          <a:spcPts val="750"/>
                        </a:spcAft>
                      </a:pPr>
                      <a:r>
                        <a:rPr lang="ru-RU" sz="2200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1) </a:t>
                      </a:r>
                      <a:r>
                        <a:rPr lang="uk-UA" sz="2200" kern="1200" noProof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отримує від випускників реєстраційні документи та формує список осіб, які проходитимуть державну підсумкову атестацію за освітній рівень повної загальної середньої освіти у формі зовнішнього незалежного оцінювання;</a:t>
                      </a:r>
                      <a:endParaRPr lang="uk-UA" sz="2200" kern="1200" noProof="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7" marR="91447" marT="45727" marB="45727" anchor="ctr"/>
                </a:tc>
                <a:extLst>
                  <a:ext uri="{0D108BD9-81ED-4DB2-BD59-A6C34878D82A}">
                    <a16:rowId xmlns:a16="http://schemas.microsoft.com/office/drawing/2014/main" xmlns="" val="2879972020"/>
                  </a:ext>
                </a:extLst>
              </a:tr>
              <a:tr h="914537">
                <a:tc>
                  <a:txBody>
                    <a:bodyPr/>
                    <a:lstStyle/>
                    <a:p>
                      <a:pPr marL="0" marR="0" indent="714375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2) </a:t>
                      </a:r>
                      <a:r>
                        <a:rPr lang="uk-UA" sz="2200" kern="1200" noProof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надсилає</a:t>
                      </a:r>
                      <a:r>
                        <a:rPr lang="ru-RU" sz="2200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uk-UA" sz="2200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поштою в установлені строки до Харківського регіонального центру засвідчений підписом керівника та печаткою (за наявності) закладу освіти список випускників і комплекти реєстраційних документів. Дата подання визначається за відбитком штемпеля відправлення на поштовому конверті;</a:t>
                      </a:r>
                      <a:endParaRPr lang="ru-RU" sz="220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7" marR="91447" marT="45727" marB="45727" anchor="ctr"/>
                </a:tc>
                <a:extLst>
                  <a:ext uri="{0D108BD9-81ED-4DB2-BD59-A6C34878D82A}">
                    <a16:rowId xmlns:a16="http://schemas.microsoft.com/office/drawing/2014/main" xmlns="" val="2171662414"/>
                  </a:ext>
                </a:extLst>
              </a:tr>
              <a:tr h="1188899">
                <a:tc>
                  <a:txBody>
                    <a:bodyPr/>
                    <a:lstStyle/>
                    <a:p>
                      <a:pPr marL="0" indent="717550" algn="just" fontAlgn="base"/>
                      <a:r>
                        <a:rPr lang="uk-UA" sz="2200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3) забезпечує вручення </a:t>
                      </a:r>
                      <a:r>
                        <a:rPr lang="uk-UA" sz="2200" kern="1200" noProof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випускникам індивідуальних конвертів, які містять</a:t>
                      </a:r>
                      <a:r>
                        <a:rPr lang="ru-RU" sz="2200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</a:t>
                      </a:r>
                      <a:r>
                        <a:rPr lang="uk-UA" sz="2200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marL="0" indent="179388" algn="just" fontAlgn="base"/>
                      <a:r>
                        <a:rPr lang="uk-UA" sz="2200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Сертифікат</a:t>
                      </a:r>
                      <a:endParaRPr lang="ru-RU" sz="2200" kern="1200" dirty="0" smtClean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179388" algn="just" fontAlgn="base"/>
                      <a:r>
                        <a:rPr lang="uk-UA" sz="2200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реєстраційне повідомлення учасника зовнішнього незалежного оцінювання</a:t>
                      </a:r>
                      <a:endParaRPr lang="ru-RU" sz="2200" kern="1200" dirty="0" smtClean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7" marR="91447" marT="45727" marB="45727" anchor="ctr"/>
                </a:tc>
                <a:extLst>
                  <a:ext uri="{0D108BD9-81ED-4DB2-BD59-A6C34878D82A}">
                    <a16:rowId xmlns:a16="http://schemas.microsoft.com/office/drawing/2014/main" xmlns="" val="738240269"/>
                  </a:ext>
                </a:extLst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0" y="0"/>
            <a:ext cx="12002612" cy="477054"/>
          </a:xfrm>
          <a:prstGeom prst="rect">
            <a:avLst/>
          </a:prstGeom>
          <a:solidFill>
            <a:srgbClr val="F24E5E"/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uk-UA" sz="25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Суб’єкти проведення реєстрації та </a:t>
            </a:r>
            <a:r>
              <a:rPr lang="uk-UA" sz="25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їх </a:t>
            </a:r>
            <a:r>
              <a:rPr lang="uk-UA" sz="25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функції  </a:t>
            </a:r>
            <a:r>
              <a:rPr lang="uk-UA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uk-UA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наказ МОНУ </a:t>
            </a:r>
            <a:r>
              <a:rPr lang="uk-UA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від 10.01.2017 №</a:t>
            </a:r>
            <a:r>
              <a:rPr lang="uk-UA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25)</a:t>
            </a:r>
          </a:p>
        </p:txBody>
      </p:sp>
    </p:spTree>
    <p:extLst>
      <p:ext uri="{BB962C8B-B14F-4D97-AF65-F5344CB8AC3E}">
        <p14:creationId xmlns:p14="http://schemas.microsoft.com/office/powerpoint/2010/main" val="405842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76498"/>
            <a:ext cx="12192000" cy="523220"/>
          </a:xfrm>
          <a:prstGeom prst="rect">
            <a:avLst/>
          </a:prstGeom>
          <a:solidFill>
            <a:srgbClr val="F24E5E"/>
          </a:solidFill>
        </p:spPr>
        <p:txBody>
          <a:bodyPr wrap="square">
            <a:spAutoFit/>
          </a:bodyPr>
          <a:lstStyle/>
          <a:p>
            <a:pPr marL="447675" indent="-182563"/>
            <a:r>
              <a:rPr lang="uk-UA" sz="2800" dirty="0" smtClean="0">
                <a:solidFill>
                  <a:schemeClr val="bg1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Предмети ДПА/ЗНО</a:t>
            </a:r>
            <a:endParaRPr lang="uk-UA" sz="2800" dirty="0">
              <a:solidFill>
                <a:schemeClr val="bg1"/>
              </a:solidFill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285034" y="717789"/>
            <a:ext cx="12122392" cy="5079193"/>
            <a:chOff x="-500644" y="1454111"/>
            <a:chExt cx="11288081" cy="4524911"/>
          </a:xfrm>
        </p:grpSpPr>
        <p:sp>
          <p:nvSpPr>
            <p:cNvPr id="6" name="TextBox 5"/>
            <p:cNvSpPr txBox="1"/>
            <p:nvPr/>
          </p:nvSpPr>
          <p:spPr>
            <a:xfrm>
              <a:off x="-500644" y="2917509"/>
              <a:ext cx="2682334" cy="16725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uk-UA" sz="3600" b="1" dirty="0" smtClean="0">
                  <a:solidFill>
                    <a:srgbClr val="02C2B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чотири</a:t>
              </a:r>
            </a:p>
            <a:p>
              <a:pPr algn="ctr"/>
              <a:r>
                <a:rPr lang="uk-UA" sz="2000" dirty="0" smtClean="0">
                  <a:solidFill>
                    <a:srgbClr val="02C2B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предмети ДПА </a:t>
              </a:r>
            </a:p>
            <a:p>
              <a:pPr algn="ctr"/>
              <a:r>
                <a:rPr lang="uk-UA" sz="2000" dirty="0" smtClean="0">
                  <a:solidFill>
                    <a:srgbClr val="02C2B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для отримання свідоцтва про ПЗСО у 2021 році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529180" y="1546891"/>
              <a:ext cx="4531242" cy="6306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b="1" dirty="0">
                  <a:solidFill>
                    <a:srgbClr val="F24E5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У</a:t>
              </a:r>
              <a:r>
                <a:rPr lang="ru-RU" sz="2000" b="1" dirty="0" smtClean="0">
                  <a:solidFill>
                    <a:srgbClr val="F24E5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країнська мова і література </a:t>
              </a:r>
              <a:r>
                <a:rPr lang="ru-RU" sz="2000" b="1" dirty="0" err="1">
                  <a:solidFill>
                    <a:srgbClr val="F24E5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або</a:t>
              </a:r>
              <a:endParaRPr lang="ru-RU" sz="2000" b="1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ru-RU" sz="2000" b="1" dirty="0">
                  <a:solidFill>
                    <a:srgbClr val="F24E5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У</a:t>
              </a:r>
              <a:r>
                <a:rPr lang="ru-RU" sz="2000" b="1" dirty="0" smtClean="0">
                  <a:solidFill>
                    <a:srgbClr val="F24E5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країнська мова  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485962" y="2495417"/>
              <a:ext cx="4195081" cy="9048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2000" b="1" dirty="0">
                  <a:solidFill>
                    <a:srgbClr val="F24E5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М</a:t>
              </a:r>
              <a:r>
                <a:rPr lang="uk-UA" sz="2000" b="1" dirty="0" smtClean="0">
                  <a:solidFill>
                    <a:srgbClr val="F24E5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атематика або </a:t>
              </a:r>
            </a:p>
            <a:p>
              <a:r>
                <a:rPr lang="uk-UA" sz="2000" b="1" dirty="0">
                  <a:solidFill>
                    <a:srgbClr val="F24E5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М</a:t>
              </a:r>
              <a:r>
                <a:rPr lang="uk-UA" sz="2000" b="1" dirty="0" smtClean="0">
                  <a:solidFill>
                    <a:srgbClr val="F24E5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атематика (завдання рівня стандарту</a:t>
              </a:r>
              <a:r>
                <a:rPr lang="en-US" sz="2000" b="1" dirty="0" smtClean="0">
                  <a:solidFill>
                    <a:srgbClr val="F24E5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r>
                <a:rPr lang="uk-UA" sz="2000" b="1" dirty="0" smtClean="0">
                  <a:solidFill>
                    <a:srgbClr val="F24E5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  <a:endParaRPr lang="ru-RU" sz="1600" dirty="0">
                <a:solidFill>
                  <a:srgbClr val="FF6969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588025" y="4688513"/>
              <a:ext cx="4195081" cy="3564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2000" b="1" dirty="0" smtClean="0">
                  <a:solidFill>
                    <a:srgbClr val="F24E5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за вибором з решти предметів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596269" y="5488102"/>
              <a:ext cx="4195081" cy="3564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2000" b="1" dirty="0">
                  <a:solidFill>
                    <a:srgbClr val="F24E5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за вибором з решти предметів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964090" y="3110438"/>
              <a:ext cx="2823347" cy="1316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uk-UA" sz="3600" b="1" dirty="0" smtClean="0">
                  <a:solidFill>
                    <a:srgbClr val="6D6E7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до п'яти</a:t>
              </a:r>
            </a:p>
            <a:p>
              <a:pPr algn="ctr"/>
              <a:r>
                <a:rPr lang="uk-UA" sz="2000" b="1" dirty="0" smtClean="0">
                  <a:solidFill>
                    <a:srgbClr val="6D6E7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предметів ЗНО</a:t>
              </a:r>
              <a:r>
                <a:rPr lang="uk-UA" sz="2000" dirty="0" smtClean="0">
                  <a:solidFill>
                    <a:srgbClr val="6D6E7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uk-UA" sz="2000" dirty="0" smtClean="0">
                  <a:solidFill>
                    <a:srgbClr val="6D6E7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uk-UA" sz="2000" dirty="0" smtClean="0">
                  <a:solidFill>
                    <a:srgbClr val="6D6E7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для вступу до ЗВО</a:t>
              </a:r>
            </a:p>
            <a:p>
              <a:pPr algn="ctr"/>
              <a:endParaRPr lang="uk-UA" sz="1400" u="sng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" name="Левая фигурная скобка 1"/>
            <p:cNvSpPr/>
            <p:nvPr/>
          </p:nvSpPr>
          <p:spPr>
            <a:xfrm>
              <a:off x="2133276" y="1524019"/>
              <a:ext cx="422031" cy="3681398"/>
            </a:xfrm>
            <a:prstGeom prst="leftBrace">
              <a:avLst/>
            </a:prstGeom>
            <a:noFill/>
            <a:ln w="38100">
              <a:solidFill>
                <a:srgbClr val="F24E5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00B050"/>
                </a:solidFill>
              </a:endParaRPr>
            </a:p>
          </p:txBody>
        </p:sp>
        <p:sp>
          <p:nvSpPr>
            <p:cNvPr id="4" name="Правая фигурная скобка 3"/>
            <p:cNvSpPr/>
            <p:nvPr/>
          </p:nvSpPr>
          <p:spPr>
            <a:xfrm>
              <a:off x="7964090" y="1454111"/>
              <a:ext cx="409200" cy="4434677"/>
            </a:xfrm>
            <a:prstGeom prst="rightBrace">
              <a:avLst/>
            </a:prstGeom>
            <a:noFill/>
            <a:ln w="38100">
              <a:solidFill>
                <a:srgbClr val="F24E5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Овал 19"/>
            <p:cNvSpPr/>
            <p:nvPr/>
          </p:nvSpPr>
          <p:spPr>
            <a:xfrm>
              <a:off x="2732617" y="1532347"/>
              <a:ext cx="661453" cy="625392"/>
            </a:xfrm>
            <a:prstGeom prst="ellipse">
              <a:avLst/>
            </a:prstGeom>
            <a:solidFill>
              <a:srgbClr val="F24E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009A67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</a:rPr>
                <a:t>1</a:t>
              </a:r>
              <a:endParaRPr lang="ru-RU" sz="2400" b="1" dirty="0">
                <a:solidFill>
                  <a:srgbClr val="009A6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endParaRPr>
            </a:p>
          </p:txBody>
        </p:sp>
        <p:sp>
          <p:nvSpPr>
            <p:cNvPr id="21" name="Овал 20"/>
            <p:cNvSpPr/>
            <p:nvPr/>
          </p:nvSpPr>
          <p:spPr>
            <a:xfrm>
              <a:off x="2734568" y="2611090"/>
              <a:ext cx="661453" cy="625392"/>
            </a:xfrm>
            <a:prstGeom prst="ellipse">
              <a:avLst/>
            </a:prstGeom>
            <a:solidFill>
              <a:srgbClr val="F24E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009A67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</a:rPr>
                <a:t>2</a:t>
              </a:r>
              <a:endParaRPr lang="ru-RU" sz="2400" b="1" dirty="0">
                <a:solidFill>
                  <a:srgbClr val="009A6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endParaRPr>
            </a:p>
          </p:txBody>
        </p:sp>
        <p:sp>
          <p:nvSpPr>
            <p:cNvPr id="22" name="Овал 21"/>
            <p:cNvSpPr/>
            <p:nvPr/>
          </p:nvSpPr>
          <p:spPr>
            <a:xfrm>
              <a:off x="2752560" y="4542906"/>
              <a:ext cx="661453" cy="625392"/>
            </a:xfrm>
            <a:prstGeom prst="ellipse">
              <a:avLst/>
            </a:prstGeom>
            <a:solidFill>
              <a:srgbClr val="F24E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009A67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</a:rPr>
                <a:t>4</a:t>
              </a:r>
              <a:endParaRPr lang="ru-RU" sz="2400" b="1" dirty="0">
                <a:solidFill>
                  <a:srgbClr val="009A6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endParaRPr>
            </a:p>
          </p:txBody>
        </p:sp>
        <p:sp>
          <p:nvSpPr>
            <p:cNvPr id="23" name="Овал 22"/>
            <p:cNvSpPr/>
            <p:nvPr/>
          </p:nvSpPr>
          <p:spPr>
            <a:xfrm>
              <a:off x="2752560" y="5353630"/>
              <a:ext cx="661453" cy="625392"/>
            </a:xfrm>
            <a:prstGeom prst="ellipse">
              <a:avLst/>
            </a:prstGeom>
            <a:solidFill>
              <a:srgbClr val="F24E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bg2">
                      <a:lumMod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</a:rPr>
                <a:t>5</a:t>
              </a:r>
              <a:endParaRPr lang="ru-RU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endParaRPr>
            </a:p>
          </p:txBody>
        </p:sp>
        <p:sp>
          <p:nvSpPr>
            <p:cNvPr id="25" name="Овал 24"/>
            <p:cNvSpPr/>
            <p:nvPr/>
          </p:nvSpPr>
          <p:spPr>
            <a:xfrm>
              <a:off x="2711517" y="3576998"/>
              <a:ext cx="661453" cy="625392"/>
            </a:xfrm>
            <a:prstGeom prst="ellipse">
              <a:avLst/>
            </a:prstGeom>
            <a:solidFill>
              <a:srgbClr val="F24E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009A67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</a:rPr>
                <a:t>3</a:t>
              </a:r>
              <a:endParaRPr lang="ru-RU" sz="2400" b="1" dirty="0">
                <a:solidFill>
                  <a:srgbClr val="009A6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476206" y="3342765"/>
              <a:ext cx="4639510" cy="11241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ru-RU" sz="1600" dirty="0" smtClean="0">
                <a:solidFill>
                  <a:srgbClr val="ED1126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ru-RU" sz="2000" b="1" dirty="0">
                  <a:solidFill>
                    <a:srgbClr val="F24E5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І</a:t>
              </a:r>
              <a:r>
                <a:rPr lang="ru-RU" sz="2000" b="1" dirty="0" smtClean="0">
                  <a:solidFill>
                    <a:srgbClr val="F24E5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сторія України </a:t>
              </a:r>
              <a:r>
                <a:rPr lang="ru-RU" sz="2000" b="1" dirty="0" err="1" smtClean="0">
                  <a:solidFill>
                    <a:srgbClr val="F24E5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або</a:t>
              </a:r>
              <a:r>
                <a:rPr lang="ru-RU" sz="2000" b="1" dirty="0" smtClean="0">
                  <a:solidFill>
                    <a:srgbClr val="F24E5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  <a:p>
              <a:r>
                <a:rPr lang="ru-RU" sz="2000" b="1" dirty="0" err="1">
                  <a:solidFill>
                    <a:srgbClr val="F24E5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І</a:t>
              </a:r>
              <a:r>
                <a:rPr lang="ru-RU" sz="2000" b="1" dirty="0" err="1" smtClean="0">
                  <a:solidFill>
                    <a:srgbClr val="F24E5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ноземна</a:t>
              </a:r>
              <a:r>
                <a:rPr lang="ru-RU" sz="2000" b="1" dirty="0" smtClean="0">
                  <a:solidFill>
                    <a:srgbClr val="F24E5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мова (</a:t>
              </a:r>
              <a:r>
                <a:rPr lang="ru-RU" sz="2000" b="1" dirty="0" err="1" smtClean="0">
                  <a:solidFill>
                    <a:srgbClr val="F24E5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англійська</a:t>
              </a:r>
              <a:r>
                <a:rPr lang="ru-RU" sz="2000" b="1" dirty="0" smtClean="0">
                  <a:solidFill>
                    <a:srgbClr val="F24E5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, </a:t>
              </a:r>
              <a:r>
                <a:rPr lang="ru-RU" sz="2000" b="1" dirty="0" err="1" smtClean="0">
                  <a:solidFill>
                    <a:srgbClr val="F24E5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німецька</a:t>
              </a:r>
              <a:r>
                <a:rPr lang="ru-RU" sz="2000" b="1" dirty="0" smtClean="0">
                  <a:solidFill>
                    <a:srgbClr val="F24E5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, </a:t>
              </a:r>
              <a:r>
                <a:rPr lang="ru-RU" sz="2000" b="1" dirty="0" err="1" smtClean="0">
                  <a:solidFill>
                    <a:srgbClr val="F24E5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французька</a:t>
              </a:r>
              <a:r>
                <a:rPr lang="ru-RU" sz="2000" b="1" dirty="0" smtClean="0">
                  <a:solidFill>
                    <a:srgbClr val="F24E5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, </a:t>
              </a:r>
              <a:r>
                <a:rPr lang="ru-RU" sz="2000" b="1" dirty="0" err="1" smtClean="0">
                  <a:solidFill>
                    <a:srgbClr val="F24E5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іспанська</a:t>
              </a:r>
              <a:r>
                <a:rPr lang="ru-RU" sz="2000" b="1" dirty="0" smtClean="0">
                  <a:solidFill>
                    <a:srgbClr val="F24E5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829336" y="6210536"/>
            <a:ext cx="1092152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1400" dirty="0" smtClean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uk-UA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Результат тільки за шкалою 1-12 балів </a:t>
            </a:r>
          </a:p>
          <a:p>
            <a:pPr algn="just"/>
            <a:endParaRPr lang="uk-UA" sz="1400" dirty="0" smtClean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uk-UA" sz="14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033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Заголовок 4"/>
          <p:cNvSpPr txBox="1">
            <a:spLocks/>
          </p:cNvSpPr>
          <p:nvPr/>
        </p:nvSpPr>
        <p:spPr bwMode="auto">
          <a:xfrm>
            <a:off x="2400471" y="723745"/>
            <a:ext cx="7864475" cy="763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uk-UA" altLang="ru-RU" sz="4000" b="1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Учасники ЗНО</a:t>
            </a:r>
            <a:endParaRPr lang="ru-RU" altLang="ru-RU" sz="4000" b="1" dirty="0">
              <a:solidFill>
                <a:srgbClr val="F24E5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Заголовок 4"/>
          <p:cNvSpPr txBox="1">
            <a:spLocks/>
          </p:cNvSpPr>
          <p:nvPr/>
        </p:nvSpPr>
        <p:spPr>
          <a:xfrm>
            <a:off x="665395" y="2659369"/>
            <a:ext cx="5265142" cy="21494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uk-UA" sz="3600" b="1" dirty="0" smtClean="0">
                <a:solidFill>
                  <a:srgbClr val="02C2B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учні ЗЗСО</a:t>
            </a:r>
          </a:p>
          <a:p>
            <a:pPr fontAlgn="auto">
              <a:spcAft>
                <a:spcPts val="0"/>
              </a:spcAft>
              <a:defRPr/>
            </a:pPr>
            <a:r>
              <a:rPr lang="uk-UA" sz="3600" b="1" dirty="0" smtClean="0">
                <a:solidFill>
                  <a:srgbClr val="02C2B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учні ЗПТО </a:t>
            </a:r>
          </a:p>
          <a:p>
            <a:pPr fontAlgn="auto">
              <a:spcAft>
                <a:spcPts val="0"/>
              </a:spcAft>
              <a:defRPr/>
            </a:pPr>
            <a:r>
              <a:rPr lang="uk-UA" sz="3600" b="1" dirty="0" smtClean="0">
                <a:solidFill>
                  <a:srgbClr val="02C2B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студенти ЗВО (ЗФПО) </a:t>
            </a:r>
            <a:r>
              <a:rPr lang="uk-UA" sz="3000" b="1" dirty="0" smtClean="0">
                <a:solidFill>
                  <a:srgbClr val="02C2B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fontAlgn="auto">
              <a:spcAft>
                <a:spcPts val="0"/>
              </a:spcAft>
              <a:defRPr/>
            </a:pPr>
            <a:endParaRPr lang="uk-UA" sz="900" b="1" dirty="0">
              <a:solidFill>
                <a:srgbClr val="FF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72" name="Прямоугольник 1"/>
          <p:cNvSpPr>
            <a:spLocks noChangeArrowheads="1"/>
          </p:cNvSpPr>
          <p:nvPr/>
        </p:nvSpPr>
        <p:spPr bwMode="auto">
          <a:xfrm>
            <a:off x="7545937" y="2729364"/>
            <a:ext cx="4456676" cy="3662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/>
            <a:r>
              <a:rPr lang="uk-UA" sz="3200" b="1" dirty="0" smtClean="0">
                <a:solidFill>
                  <a:srgbClr val="02C2B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Випускники минулих років</a:t>
            </a:r>
            <a:endParaRPr lang="uk-UA" sz="3200" b="1" dirty="0">
              <a:solidFill>
                <a:srgbClr val="02C2B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uk-UA" altLang="ru-RU" sz="30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uk-UA" altLang="ru-RU" sz="9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uk-UA" altLang="ru-RU" sz="9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uk-UA" alt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особи</a:t>
            </a:r>
            <a:r>
              <a:rPr lang="uk-UA" alt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які мають повну загальну середню </a:t>
            </a:r>
            <a:r>
              <a:rPr lang="uk-UA" alt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освіту </a:t>
            </a:r>
          </a:p>
          <a:p>
            <a:pPr algn="just"/>
            <a:endParaRPr lang="uk-UA" altLang="ru-RU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uk-UA" alt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 </a:t>
            </a:r>
            <a:r>
              <a:rPr lang="uk-UA" altLang="ru-RU" sz="24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т.ч</a:t>
            </a:r>
            <a:r>
              <a:rPr lang="uk-UA" alt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студенти 3-4 курсів </a:t>
            </a:r>
            <a:r>
              <a:rPr lang="uk-UA" alt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ЗВО (ЗФПО</a:t>
            </a:r>
            <a:r>
              <a:rPr lang="uk-UA" alt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endParaRPr lang="ru-RU" altLang="ru-RU" sz="24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73" name="Прямоугольник 4"/>
          <p:cNvSpPr>
            <a:spLocks noChangeArrowheads="1"/>
          </p:cNvSpPr>
          <p:nvPr/>
        </p:nvSpPr>
        <p:spPr bwMode="auto">
          <a:xfrm>
            <a:off x="665395" y="4505727"/>
            <a:ext cx="4829551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/>
            <a:r>
              <a:rPr lang="uk-UA" alt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  <a:r>
              <a:rPr lang="uk-UA" alt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соби, які </a:t>
            </a:r>
            <a:r>
              <a:rPr lang="uk-UA" alt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отримують повну загальну </a:t>
            </a:r>
            <a:r>
              <a:rPr lang="uk-UA" alt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середню </a:t>
            </a:r>
            <a:r>
              <a:rPr lang="uk-UA" alt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освіту у </a:t>
            </a:r>
            <a:r>
              <a:rPr lang="uk-UA" alt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2021 </a:t>
            </a:r>
            <a:r>
              <a:rPr lang="uk-UA" alt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році </a:t>
            </a:r>
            <a:endParaRPr lang="uk-UA" altLang="ru-RU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uk-UA" alt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 </a:t>
            </a:r>
            <a:r>
              <a:rPr lang="uk-UA" altLang="ru-RU" sz="24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т.ч</a:t>
            </a:r>
            <a:r>
              <a:rPr lang="uk-UA" alt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студенти </a:t>
            </a:r>
            <a:r>
              <a:rPr lang="uk-UA" alt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курсів ЗВО (ЗФПО), які перескладають ДПА</a:t>
            </a:r>
            <a:endParaRPr lang="ru-RU" altLang="ru-RU" sz="24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0" y="49789"/>
            <a:ext cx="12002612" cy="523220"/>
          </a:xfrm>
          <a:prstGeom prst="rect">
            <a:avLst/>
          </a:prstGeom>
          <a:solidFill>
            <a:srgbClr val="F24E5E"/>
          </a:solidFill>
        </p:spPr>
        <p:txBody>
          <a:bodyPr wrap="square">
            <a:spAutoFit/>
          </a:bodyPr>
          <a:lstStyle/>
          <a:p>
            <a:pPr marL="447675"/>
            <a:r>
              <a:rPr lang="uk-UA" sz="2800" b="1" dirty="0">
                <a:solidFill>
                  <a:schemeClr val="bg1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У</a:t>
            </a:r>
            <a:r>
              <a:rPr lang="uk-UA" sz="2800" b="1" dirty="0" smtClean="0">
                <a:solidFill>
                  <a:schemeClr val="bg1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часники</a:t>
            </a:r>
            <a:endParaRPr lang="uk-UA" sz="2800" b="1" dirty="0">
              <a:solidFill>
                <a:schemeClr val="bg1"/>
              </a:solidFill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2658956" y="1649000"/>
            <a:ext cx="710342" cy="702000"/>
            <a:chOff x="2994361" y="1749356"/>
            <a:chExt cx="710342" cy="702000"/>
          </a:xfrm>
        </p:grpSpPr>
        <p:sp>
          <p:nvSpPr>
            <p:cNvPr id="18" name="Овал 17"/>
            <p:cNvSpPr/>
            <p:nvPr/>
          </p:nvSpPr>
          <p:spPr>
            <a:xfrm>
              <a:off x="2994361" y="1749356"/>
              <a:ext cx="710342" cy="702000"/>
            </a:xfrm>
            <a:prstGeom prst="ellipse">
              <a:avLst/>
            </a:prstGeom>
            <a:solidFill>
              <a:srgbClr val="F24E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endParaRPr>
            </a:p>
          </p:txBody>
        </p:sp>
        <p:sp>
          <p:nvSpPr>
            <p:cNvPr id="19" name="Стрелка вниз 18"/>
            <p:cNvSpPr/>
            <p:nvPr/>
          </p:nvSpPr>
          <p:spPr>
            <a:xfrm>
              <a:off x="3220806" y="1900092"/>
              <a:ext cx="257452" cy="443883"/>
            </a:xfrm>
            <a:prstGeom prst="downArrow">
              <a:avLst/>
            </a:prstGeom>
            <a:solidFill>
              <a:srgbClr val="02C2B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9337398" y="1731850"/>
            <a:ext cx="710342" cy="702000"/>
            <a:chOff x="2994361" y="1749356"/>
            <a:chExt cx="710342" cy="702000"/>
          </a:xfrm>
        </p:grpSpPr>
        <p:sp>
          <p:nvSpPr>
            <p:cNvPr id="21" name="Овал 20"/>
            <p:cNvSpPr/>
            <p:nvPr/>
          </p:nvSpPr>
          <p:spPr>
            <a:xfrm>
              <a:off x="2994361" y="1749356"/>
              <a:ext cx="710342" cy="702000"/>
            </a:xfrm>
            <a:prstGeom prst="ellipse">
              <a:avLst/>
            </a:prstGeom>
            <a:solidFill>
              <a:srgbClr val="F24E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endParaRPr>
            </a:p>
          </p:txBody>
        </p:sp>
        <p:sp>
          <p:nvSpPr>
            <p:cNvPr id="22" name="Стрелка вниз 21"/>
            <p:cNvSpPr/>
            <p:nvPr/>
          </p:nvSpPr>
          <p:spPr>
            <a:xfrm>
              <a:off x="3220806" y="1900092"/>
              <a:ext cx="257452" cy="443883"/>
            </a:xfrm>
            <a:prstGeom prst="downArrow">
              <a:avLst/>
            </a:prstGeom>
            <a:solidFill>
              <a:srgbClr val="02C2B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75557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Прямоугольник 4"/>
          <p:cNvSpPr>
            <a:spLocks noChangeArrowheads="1"/>
          </p:cNvSpPr>
          <p:nvPr/>
        </p:nvSpPr>
        <p:spPr bwMode="auto">
          <a:xfrm>
            <a:off x="694919" y="860525"/>
            <a:ext cx="5765702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uk-UA" altLang="ru-RU" sz="2000" b="1" dirty="0" smtClean="0">
                <a:solidFill>
                  <a:srgbClr val="F24E5E"/>
                </a:solidFill>
                <a:latin typeface="Arial" panose="020B0604020202020204" pitchFamily="34" charset="0"/>
              </a:rPr>
              <a:t>копія</a:t>
            </a:r>
            <a:r>
              <a:rPr lang="ru-RU" altLang="ru-RU" sz="2000" b="1" dirty="0" smtClean="0">
                <a:solidFill>
                  <a:srgbClr val="F24E5E"/>
                </a:solidFill>
                <a:latin typeface="Arial" panose="020B0604020202020204" pitchFamily="34" charset="0"/>
              </a:rPr>
              <a:t> паспорта </a:t>
            </a:r>
            <a:r>
              <a:rPr lang="ru-RU" altLang="ru-RU" sz="2000" b="1" dirty="0" err="1" smtClean="0">
                <a:solidFill>
                  <a:srgbClr val="F24E5E"/>
                </a:solidFill>
                <a:latin typeface="Arial" panose="020B0604020202020204" pitchFamily="34" charset="0"/>
              </a:rPr>
              <a:t>громадянина</a:t>
            </a:r>
            <a:r>
              <a:rPr lang="ru-RU" altLang="ru-RU" sz="2000" b="1" dirty="0" smtClean="0">
                <a:solidFill>
                  <a:srgbClr val="F24E5E"/>
                </a:solidFill>
                <a:latin typeface="Arial" panose="020B0604020202020204" pitchFamily="34" charset="0"/>
              </a:rPr>
              <a:t> України</a:t>
            </a:r>
            <a:r>
              <a:rPr lang="ru-RU" altLang="ru-RU" sz="2000" b="1" dirty="0" smtClean="0">
                <a:solidFill>
                  <a:srgbClr val="0D0D0D"/>
                </a:solidFill>
                <a:latin typeface="Arial" panose="020B0604020202020204" pitchFamily="34" charset="0"/>
              </a:rPr>
              <a:t> </a:t>
            </a:r>
            <a:r>
              <a:rPr lang="ru-RU" altLang="ru-RU" sz="20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(</a:t>
            </a:r>
            <a:r>
              <a:rPr lang="uk-UA" altLang="ru-RU" sz="20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сторінки</a:t>
            </a:r>
            <a:r>
              <a:rPr lang="ru-RU" altLang="ru-RU" sz="20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 з </a:t>
            </a:r>
            <a:r>
              <a:rPr lang="uk-UA" altLang="ru-RU" sz="20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фотокарткою</a:t>
            </a:r>
            <a:r>
              <a:rPr lang="ru-RU" altLang="ru-RU" sz="20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, </a:t>
            </a:r>
            <a:r>
              <a:rPr lang="ru-RU" altLang="ru-RU" sz="2000" dirty="0" err="1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прізвищем</a:t>
            </a:r>
            <a:r>
              <a:rPr lang="ru-RU" altLang="ru-RU" sz="20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, </a:t>
            </a:r>
            <a:r>
              <a:rPr lang="ru-RU" altLang="ru-RU" sz="2000" dirty="0" err="1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ім’ям</a:t>
            </a:r>
            <a:r>
              <a:rPr lang="ru-RU" altLang="ru-RU" sz="20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 та по </a:t>
            </a:r>
            <a:r>
              <a:rPr lang="ru-RU" altLang="ru-RU" sz="2000" dirty="0" err="1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батькові</a:t>
            </a:r>
            <a:r>
              <a:rPr lang="ru-RU" altLang="ru-RU" sz="20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).      В паспортах нового </a:t>
            </a:r>
            <a:r>
              <a:rPr lang="ru-RU" altLang="ru-RU" sz="2000" dirty="0" err="1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зразка</a:t>
            </a:r>
            <a:r>
              <a:rPr lang="ru-RU" altLang="ru-RU" sz="20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 (</a:t>
            </a:r>
            <a:r>
              <a:rPr lang="en-US" altLang="ru-RU" sz="20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ID-</a:t>
            </a:r>
            <a:r>
              <a:rPr lang="ru-RU" altLang="ru-RU" sz="2000" dirty="0" err="1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картка</a:t>
            </a:r>
            <a:r>
              <a:rPr lang="ru-RU" altLang="ru-RU" sz="20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) </a:t>
            </a:r>
            <a:r>
              <a:rPr lang="ru-RU" altLang="ru-RU" sz="2000" dirty="0" err="1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немає</a:t>
            </a:r>
            <a:r>
              <a:rPr lang="ru-RU" altLang="ru-RU" sz="20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ru-RU" altLang="ru-RU" sz="2000" dirty="0" err="1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серії</a:t>
            </a:r>
            <a:r>
              <a:rPr lang="ru-RU" altLang="ru-RU" sz="20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 документа. </a:t>
            </a:r>
            <a:r>
              <a:rPr lang="ru-RU" altLang="ru-RU" sz="2000" dirty="0" err="1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Під</a:t>
            </a:r>
            <a:r>
              <a:rPr lang="ru-RU" altLang="ru-RU" sz="20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 час </a:t>
            </a:r>
            <a:r>
              <a:rPr lang="ru-RU" altLang="ru-RU" sz="2000" dirty="0" err="1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заповнення</a:t>
            </a:r>
            <a:r>
              <a:rPr lang="ru-RU" altLang="ru-RU" sz="20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ru-RU" altLang="ru-RU" sz="2000" dirty="0" err="1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реєстраційної</a:t>
            </a:r>
            <a:r>
              <a:rPr lang="ru-RU" altLang="ru-RU" sz="20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ru-RU" altLang="ru-RU" sz="2000" dirty="0" err="1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форми</a:t>
            </a:r>
            <a:r>
              <a:rPr lang="ru-RU" altLang="ru-RU" sz="20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 - поле «</a:t>
            </a:r>
            <a:r>
              <a:rPr lang="ru-RU" altLang="ru-RU" sz="2000" dirty="0" err="1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серія</a:t>
            </a:r>
            <a:r>
              <a:rPr lang="ru-RU" altLang="ru-RU" sz="20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» </a:t>
            </a:r>
            <a:r>
              <a:rPr lang="ru-RU" altLang="ru-RU" sz="2000" dirty="0" err="1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залишається</a:t>
            </a:r>
            <a:r>
              <a:rPr lang="ru-RU" altLang="ru-RU" sz="20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ru-RU" altLang="ru-RU" sz="2000" dirty="0" err="1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порожнім</a:t>
            </a:r>
            <a:r>
              <a:rPr lang="ru-RU" altLang="ru-RU" sz="20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)</a:t>
            </a:r>
            <a:endParaRPr lang="ru-RU" altLang="ru-RU" sz="2000" dirty="0" smtClean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94919" y="3144566"/>
            <a:ext cx="587679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err="1" smtClean="0">
                <a:solidFill>
                  <a:srgbClr val="F24E5E"/>
                </a:solidFill>
                <a:latin typeface="Arial" panose="020B0604020202020204" pitchFamily="34" charset="0"/>
              </a:rPr>
              <a:t>дві</a:t>
            </a:r>
            <a:r>
              <a:rPr lang="ru-RU" sz="2000" b="1" dirty="0" smtClean="0">
                <a:solidFill>
                  <a:srgbClr val="F24E5E"/>
                </a:solidFill>
                <a:latin typeface="Arial" panose="020B0604020202020204" pitchFamily="34" charset="0"/>
              </a:rPr>
              <a:t> </a:t>
            </a:r>
            <a:r>
              <a:rPr lang="ru-RU" sz="2000" b="1" dirty="0" err="1">
                <a:solidFill>
                  <a:srgbClr val="F24E5E"/>
                </a:solidFill>
                <a:latin typeface="Arial" panose="020B0604020202020204" pitchFamily="34" charset="0"/>
              </a:rPr>
              <a:t>однакові</a:t>
            </a:r>
            <a:r>
              <a:rPr lang="ru-RU" sz="2000" b="1" dirty="0">
                <a:solidFill>
                  <a:srgbClr val="F24E5E"/>
                </a:solidFill>
                <a:latin typeface="Arial" panose="020B0604020202020204" pitchFamily="34" charset="0"/>
              </a:rPr>
              <a:t> </a:t>
            </a:r>
            <a:r>
              <a:rPr lang="ru-RU" sz="2000" b="1" dirty="0" err="1">
                <a:solidFill>
                  <a:srgbClr val="F24E5E"/>
                </a:solidFill>
                <a:latin typeface="Arial" panose="020B0604020202020204" pitchFamily="34" charset="0"/>
              </a:rPr>
              <a:t>фотокартки</a:t>
            </a:r>
            <a:r>
              <a:rPr lang="ru-RU" sz="2000" dirty="0">
                <a:solidFill>
                  <a:srgbClr val="0D0D0D"/>
                </a:solidFill>
                <a:latin typeface="Arial" panose="020B0604020202020204" pitchFamily="34" charset="0"/>
              </a:rPr>
              <a:t> </a:t>
            </a:r>
            <a:r>
              <a:rPr lang="ru-RU" sz="20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для </a:t>
            </a:r>
            <a:r>
              <a:rPr lang="ru-RU" sz="2000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документів</a:t>
            </a:r>
            <a:r>
              <a:rPr lang="ru-RU" sz="20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ru-RU" sz="2000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розміром</a:t>
            </a:r>
            <a:r>
              <a:rPr lang="ru-RU" sz="20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 3 х 4 см </a:t>
            </a:r>
            <a:r>
              <a:rPr lang="ru-RU" sz="2000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із</a:t>
            </a:r>
            <a:r>
              <a:rPr lang="ru-RU" sz="20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ru-RU" sz="2000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зображенням</a:t>
            </a:r>
            <a:r>
              <a:rPr lang="ru-RU" sz="20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, </a:t>
            </a:r>
            <a:r>
              <a:rPr lang="ru-RU" sz="2000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що</a:t>
            </a:r>
            <a:r>
              <a:rPr lang="ru-RU" sz="20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ru-RU" sz="2000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відповідає</a:t>
            </a:r>
            <a:r>
              <a:rPr lang="ru-RU" sz="20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ru-RU" sz="2000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досягнутому</a:t>
            </a:r>
            <a:r>
              <a:rPr lang="ru-RU" sz="20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ru-RU" sz="2000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віку</a:t>
            </a:r>
            <a:r>
              <a:rPr lang="ru-RU" sz="20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 (</a:t>
            </a:r>
            <a:r>
              <a:rPr lang="ru-RU" sz="2000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фотокартки</a:t>
            </a:r>
            <a:r>
              <a:rPr lang="ru-RU" sz="20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ru-RU" sz="2000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мають</a:t>
            </a:r>
            <a:r>
              <a:rPr lang="ru-RU" sz="20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 бути </a:t>
            </a:r>
            <a:r>
              <a:rPr lang="ru-RU" sz="2000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виготовлені</a:t>
            </a:r>
            <a:r>
              <a:rPr lang="ru-RU" sz="20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 на </a:t>
            </a:r>
            <a:r>
              <a:rPr lang="ru-RU" sz="2000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білому</a:t>
            </a:r>
            <a:r>
              <a:rPr lang="ru-RU" sz="20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ru-RU" sz="2000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або</a:t>
            </a:r>
            <a:r>
              <a:rPr lang="ru-RU" sz="20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ru-RU" sz="2000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кольоровому</a:t>
            </a:r>
            <a:r>
              <a:rPr lang="ru-RU" sz="20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ru-RU" sz="2000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фотопапері</a:t>
            </a:r>
            <a:r>
              <a:rPr lang="ru-RU" sz="20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)</a:t>
            </a:r>
          </a:p>
        </p:txBody>
      </p:sp>
      <p:sp>
        <p:nvSpPr>
          <p:cNvPr id="20488" name="Прямоугольник 7"/>
          <p:cNvSpPr>
            <a:spLocks noChangeArrowheads="1"/>
          </p:cNvSpPr>
          <p:nvPr/>
        </p:nvSpPr>
        <p:spPr bwMode="auto">
          <a:xfrm>
            <a:off x="750466" y="5050741"/>
            <a:ext cx="5765702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defRPr/>
            </a:pPr>
            <a:r>
              <a:rPr lang="ru-RU" altLang="ru-RU" sz="2000" b="1" dirty="0" err="1" smtClean="0">
                <a:solidFill>
                  <a:srgbClr val="F24E5E"/>
                </a:solidFill>
                <a:latin typeface="Arial" panose="020B0604020202020204" pitchFamily="34" charset="0"/>
              </a:rPr>
              <a:t>реєстраційна</a:t>
            </a:r>
            <a:r>
              <a:rPr lang="ru-RU" altLang="ru-RU" sz="2000" b="1" dirty="0" smtClean="0">
                <a:solidFill>
                  <a:srgbClr val="F24E5E"/>
                </a:solidFill>
                <a:latin typeface="Arial" panose="020B0604020202020204" pitchFamily="34" charset="0"/>
              </a:rPr>
              <a:t> </a:t>
            </a:r>
            <a:r>
              <a:rPr lang="ru-RU" altLang="ru-RU" sz="2000" b="1" dirty="0" err="1" smtClean="0">
                <a:solidFill>
                  <a:srgbClr val="F24E5E"/>
                </a:solidFill>
                <a:latin typeface="Arial" panose="020B0604020202020204" pitchFamily="34" charset="0"/>
              </a:rPr>
              <a:t>картка</a:t>
            </a:r>
            <a:r>
              <a:rPr lang="ru-RU" altLang="ru-RU" sz="2000" dirty="0" smtClean="0">
                <a:solidFill>
                  <a:srgbClr val="F24E5E"/>
                </a:solidFill>
                <a:latin typeface="Arial" panose="020B0604020202020204" pitchFamily="34" charset="0"/>
              </a:rPr>
              <a:t> </a:t>
            </a:r>
            <a:r>
              <a:rPr lang="ru-RU" altLang="ru-RU" sz="20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(</a:t>
            </a:r>
            <a:r>
              <a:rPr lang="ru-RU" altLang="ru-RU" sz="2000" dirty="0" err="1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формується</a:t>
            </a:r>
            <a:r>
              <a:rPr lang="ru-RU" altLang="ru-RU" sz="20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ru-RU" altLang="ru-RU" sz="20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на веб-</a:t>
            </a:r>
            <a:r>
              <a:rPr lang="ru-RU" altLang="ru-RU" sz="2000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сайті</a:t>
            </a:r>
            <a:r>
              <a:rPr lang="ru-RU" altLang="ru-RU" sz="20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ru-RU" altLang="ru-RU" sz="20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УЦОЯО </a:t>
            </a:r>
            <a:r>
              <a:rPr lang="ru-RU" altLang="ru-RU" sz="2000" dirty="0" err="1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спеціальним</a:t>
            </a:r>
            <a:r>
              <a:rPr lang="ru-RU" altLang="ru-RU" sz="20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ru-RU" altLang="ru-RU" sz="2000" dirty="0" err="1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сервісом</a:t>
            </a:r>
            <a:r>
              <a:rPr lang="ru-RU" altLang="ru-RU" sz="2000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 </a:t>
            </a:r>
            <a:r>
              <a:rPr lang="ru-RU" altLang="ru-RU" sz="2000" b="1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«</a:t>
            </a:r>
            <a:r>
              <a:rPr lang="ru-RU" altLang="ru-RU" sz="2000" dirty="0" err="1" smtClean="0">
                <a:solidFill>
                  <a:srgbClr val="02C2B0"/>
                </a:solidFill>
                <a:latin typeface="Arial" panose="020B0604020202020204" pitchFamily="34" charset="0"/>
                <a:hlinkClick r:id="rId3"/>
              </a:rPr>
              <a:t>Зареєструватися</a:t>
            </a:r>
            <a:r>
              <a:rPr lang="ru-RU" altLang="ru-RU" sz="2000" b="1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</a:rPr>
              <a:t>»</a:t>
            </a:r>
            <a:r>
              <a:rPr lang="ru-RU" altLang="ru-RU" sz="20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)</a:t>
            </a:r>
          </a:p>
          <a:p>
            <a:pPr algn="just">
              <a:defRPr/>
            </a:pPr>
            <a:endParaRPr lang="ru-RU" altLang="ru-RU" sz="2000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</a:endParaRPr>
          </a:p>
          <a:p>
            <a:pPr algn="just">
              <a:defRPr/>
            </a:pPr>
            <a:r>
              <a:rPr lang="uk-UA" altLang="ru-RU" sz="2000" b="1" dirty="0">
                <a:solidFill>
                  <a:srgbClr val="F24E5E"/>
                </a:solidFill>
                <a:latin typeface="Arial" panose="020B0604020202020204" pitchFamily="34" charset="0"/>
              </a:rPr>
              <a:t>і</a:t>
            </a:r>
            <a:r>
              <a:rPr lang="uk-UA" altLang="ru-RU" sz="2000" b="1" dirty="0" smtClean="0">
                <a:solidFill>
                  <a:srgbClr val="F24E5E"/>
                </a:solidFill>
                <a:latin typeface="Arial" panose="020B0604020202020204" pitchFamily="34" charset="0"/>
              </a:rPr>
              <a:t>нші документи </a:t>
            </a:r>
            <a:r>
              <a:rPr lang="uk-UA" altLang="ru-RU" sz="20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</a:rPr>
              <a:t>(за необхідності)</a:t>
            </a:r>
            <a:endParaRPr lang="ru-RU" altLang="ru-RU" sz="2000" dirty="0" smtClean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49789"/>
            <a:ext cx="12002612" cy="523220"/>
          </a:xfrm>
          <a:prstGeom prst="rect">
            <a:avLst/>
          </a:prstGeom>
          <a:solidFill>
            <a:srgbClr val="F24E5E"/>
          </a:solidFill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uk-UA" altLang="ru-RU" sz="2800" dirty="0" smtClean="0">
                <a:solidFill>
                  <a:schemeClr val="bg1"/>
                </a:solidFill>
                <a:latin typeface="Arial" panose="020B0604020202020204" pitchFamily="34" charset="0"/>
              </a:rPr>
              <a:t>  </a:t>
            </a:r>
            <a:r>
              <a:rPr lang="uk-UA" altLang="ru-RU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Документи для реєстрації</a:t>
            </a:r>
            <a:endParaRPr lang="uk-UA" altLang="ru-RU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7255380" y="1650761"/>
            <a:ext cx="1590333" cy="1230344"/>
            <a:chOff x="3195255" y="3883591"/>
            <a:chExt cx="3071691" cy="2342905"/>
          </a:xfrm>
        </p:grpSpPr>
        <p:pic>
          <p:nvPicPr>
            <p:cNvPr id="13" name="Рисунок 12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33" t="25041" r="60325" b="5870"/>
            <a:stretch/>
          </p:blipFill>
          <p:spPr>
            <a:xfrm rot="20865502">
              <a:off x="3195255" y="3883591"/>
              <a:ext cx="1641510" cy="2165301"/>
            </a:xfrm>
            <a:prstGeom prst="rect">
              <a:avLst/>
            </a:prstGeom>
          </p:spPr>
        </p:pic>
        <p:pic>
          <p:nvPicPr>
            <p:cNvPr id="14" name="Рисунок 13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33" t="25041" r="60325" b="5870"/>
            <a:stretch/>
          </p:blipFill>
          <p:spPr>
            <a:xfrm rot="746326">
              <a:off x="4664165" y="4024978"/>
              <a:ext cx="1602781" cy="2201518"/>
            </a:xfrm>
            <a:prstGeom prst="rect">
              <a:avLst/>
            </a:prstGeom>
          </p:spPr>
        </p:pic>
      </p:grpSp>
      <p:pic>
        <p:nvPicPr>
          <p:cNvPr id="18" name="Рисунок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1220" y="2896461"/>
            <a:ext cx="1944967" cy="2444791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grpSp>
        <p:nvGrpSpPr>
          <p:cNvPr id="2" name="Группа 1"/>
          <p:cNvGrpSpPr/>
          <p:nvPr/>
        </p:nvGrpSpPr>
        <p:grpSpPr>
          <a:xfrm>
            <a:off x="9274103" y="3948106"/>
            <a:ext cx="2521801" cy="2524116"/>
            <a:chOff x="8141722" y="880624"/>
            <a:chExt cx="3092176" cy="3294972"/>
          </a:xfrm>
        </p:grpSpPr>
        <p:pic>
          <p:nvPicPr>
            <p:cNvPr id="15" name="Рисунок 14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371" t="-27239" r="1371" b="-34552"/>
            <a:stretch/>
          </p:blipFill>
          <p:spPr>
            <a:xfrm>
              <a:off x="8141722" y="894658"/>
              <a:ext cx="2996897" cy="3280938"/>
            </a:xfrm>
            <a:prstGeom prst="rect">
              <a:avLst/>
            </a:prstGeom>
            <a:ln w="19050">
              <a:solidFill>
                <a:schemeClr val="bg2">
                  <a:lumMod val="50000"/>
                </a:schemeClr>
              </a:solidFill>
            </a:ln>
          </p:spPr>
        </p:pic>
        <p:sp>
          <p:nvSpPr>
            <p:cNvPr id="16" name="TextBox 15"/>
            <p:cNvSpPr txBox="1"/>
            <p:nvPr/>
          </p:nvSpPr>
          <p:spPr>
            <a:xfrm>
              <a:off x="10400373" y="880624"/>
              <a:ext cx="833525" cy="2616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1100" dirty="0" smtClean="0">
                  <a:solidFill>
                    <a:schemeClr val="bg2">
                      <a:lumMod val="50000"/>
                    </a:schemeClr>
                  </a:solidFill>
                </a:rPr>
                <a:t>копія</a:t>
              </a:r>
              <a:endParaRPr lang="uk-UA" sz="1100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8233679" y="3352171"/>
              <a:ext cx="2904941" cy="7633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800" dirty="0" err="1">
                  <a:solidFill>
                    <a:srgbClr val="333333"/>
                  </a:solidFill>
                  <a:latin typeface="Proxima Nova"/>
                </a:rPr>
                <a:t>Згідно</a:t>
              </a:r>
              <a:r>
                <a:rPr lang="ru-RU" sz="800" dirty="0">
                  <a:solidFill>
                    <a:srgbClr val="333333"/>
                  </a:solidFill>
                  <a:latin typeface="Proxima Nova"/>
                </a:rPr>
                <a:t> з </a:t>
              </a:r>
              <a:r>
                <a:rPr lang="ru-RU" sz="800" dirty="0" err="1">
                  <a:solidFill>
                    <a:srgbClr val="333333"/>
                  </a:solidFill>
                  <a:latin typeface="Proxima Nova"/>
                </a:rPr>
                <a:t>оригіналом</a:t>
              </a:r>
              <a:r>
                <a:rPr lang="ru-RU" sz="800" dirty="0">
                  <a:solidFill>
                    <a:srgbClr val="333333"/>
                  </a:solidFill>
                  <a:latin typeface="Proxima Nova"/>
                </a:rPr>
                <a:t> </a:t>
              </a:r>
            </a:p>
            <a:p>
              <a:r>
                <a:rPr lang="ru-RU" sz="800" dirty="0" err="1">
                  <a:solidFill>
                    <a:srgbClr val="333333"/>
                  </a:solidFill>
                  <a:latin typeface="Proxima Nova"/>
                </a:rPr>
                <a:t>особистий</a:t>
              </a:r>
              <a:r>
                <a:rPr lang="ru-RU" sz="800" dirty="0">
                  <a:solidFill>
                    <a:srgbClr val="333333"/>
                  </a:solidFill>
                  <a:latin typeface="Proxima Nova"/>
                </a:rPr>
                <a:t> </a:t>
              </a:r>
              <a:r>
                <a:rPr lang="ru-RU" sz="800" dirty="0" err="1">
                  <a:solidFill>
                    <a:srgbClr val="333333"/>
                  </a:solidFill>
                  <a:latin typeface="Proxima Nova"/>
                </a:rPr>
                <a:t>підпис</a:t>
              </a:r>
              <a:r>
                <a:rPr lang="ru-RU" sz="800" dirty="0">
                  <a:solidFill>
                    <a:srgbClr val="333333"/>
                  </a:solidFill>
                  <a:latin typeface="Proxima Nova"/>
                </a:rPr>
                <a:t> особи, яка </a:t>
              </a:r>
              <a:r>
                <a:rPr lang="ru-RU" sz="800" dirty="0" err="1">
                  <a:solidFill>
                    <a:srgbClr val="333333"/>
                  </a:solidFill>
                  <a:latin typeface="Proxima Nova"/>
                </a:rPr>
                <a:t>реєструється</a:t>
              </a:r>
              <a:r>
                <a:rPr lang="ru-RU" sz="800" dirty="0">
                  <a:solidFill>
                    <a:srgbClr val="333333"/>
                  </a:solidFill>
                  <a:latin typeface="Proxima Nova"/>
                </a:rPr>
                <a:t>, </a:t>
              </a:r>
              <a:endParaRPr lang="en-US" sz="800" dirty="0">
                <a:solidFill>
                  <a:srgbClr val="333333"/>
                </a:solidFill>
                <a:latin typeface="Proxima Nova"/>
              </a:endParaRPr>
            </a:p>
            <a:p>
              <a:r>
                <a:rPr lang="ru-RU" sz="800" dirty="0" err="1">
                  <a:solidFill>
                    <a:srgbClr val="333333"/>
                  </a:solidFill>
                  <a:latin typeface="Proxima Nova"/>
                </a:rPr>
                <a:t>ініціали</a:t>
              </a:r>
              <a:r>
                <a:rPr lang="ru-RU" sz="800" dirty="0">
                  <a:solidFill>
                    <a:srgbClr val="333333"/>
                  </a:solidFill>
                  <a:latin typeface="Proxima Nova"/>
                </a:rPr>
                <a:t>, </a:t>
              </a:r>
              <a:r>
                <a:rPr lang="ru-RU" sz="800" dirty="0" err="1">
                  <a:solidFill>
                    <a:srgbClr val="333333"/>
                  </a:solidFill>
                  <a:latin typeface="Proxima Nova"/>
                </a:rPr>
                <a:t>прізвище</a:t>
              </a:r>
              <a:r>
                <a:rPr lang="ru-RU" sz="800" dirty="0">
                  <a:solidFill>
                    <a:srgbClr val="333333"/>
                  </a:solidFill>
                  <a:latin typeface="Proxima Nova"/>
                </a:rPr>
                <a:t>, </a:t>
              </a:r>
            </a:p>
            <a:p>
              <a:r>
                <a:rPr lang="ru-RU" sz="800" dirty="0">
                  <a:solidFill>
                    <a:srgbClr val="333333"/>
                  </a:solidFill>
                  <a:latin typeface="Proxima Nova"/>
                </a:rPr>
                <a:t>дата </a:t>
              </a:r>
              <a:r>
                <a:rPr lang="ru-RU" sz="800" dirty="0" err="1">
                  <a:solidFill>
                    <a:srgbClr val="333333"/>
                  </a:solidFill>
                  <a:latin typeface="Proxima Nova"/>
                </a:rPr>
                <a:t>засвідчення</a:t>
              </a:r>
              <a:r>
                <a:rPr lang="ru-RU" sz="800" dirty="0">
                  <a:solidFill>
                    <a:srgbClr val="333333"/>
                  </a:solidFill>
                  <a:latin typeface="Proxima Nova"/>
                </a:rPr>
                <a:t> </a:t>
              </a:r>
              <a:r>
                <a:rPr lang="ru-RU" sz="800" dirty="0" err="1">
                  <a:solidFill>
                    <a:srgbClr val="333333"/>
                  </a:solidFill>
                  <a:latin typeface="Proxima Nova"/>
                </a:rPr>
                <a:t>копії</a:t>
              </a:r>
              <a:endParaRPr lang="uk-UA" sz="800" dirty="0">
                <a:latin typeface="Proxima Nov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22257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05474" y="803746"/>
            <a:ext cx="10682221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Tx/>
              <a:buChar char="-"/>
            </a:pPr>
            <a:r>
              <a:rPr lang="ru-RU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медичний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висновок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 про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створення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особливих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спеціальних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) умов для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проходження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зовнішнього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оцінювання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за формою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первинної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облікової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документації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№ 086-3/о «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Медичний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висновок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про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створення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особливих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спеціальних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) умов для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проходження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зовнішнього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незалежного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оцінювання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»,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затвердженою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наказом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Міністерства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освіти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і науки України,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Міністерства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охорони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здоров’я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України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від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29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серпня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2016 року №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1027/900</a:t>
            </a:r>
          </a:p>
          <a:p>
            <a:pPr marL="285750" indent="-285750" algn="just">
              <a:buFontTx/>
              <a:buChar char="-"/>
            </a:pP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Tx/>
              <a:buChar char="-"/>
            </a:pP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копію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свідоцтва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про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зміну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імені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, та/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або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свідоцтва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про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шлюб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, та/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або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свідоцтва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про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розірвання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шлюбу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(для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осіб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, у документах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яких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є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розбіжності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в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персональних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даних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285750" indent="-285750" algn="just">
              <a:buFontTx/>
              <a:buChar char="-"/>
            </a:pP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Tx/>
              <a:buChar char="-"/>
            </a:pPr>
            <a:r>
              <a:rPr lang="ru-RU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копію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нотаріально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засвідченого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перекладу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українською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мовою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документів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наданих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для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реєстрації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(для 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осіб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які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подають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документи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оформлені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іноземною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мовою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Tx/>
              <a:buChar char="-"/>
            </a:pP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Tx/>
              <a:buChar char="-"/>
            </a:pP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/>
            <a:r>
              <a:rPr lang="uk-UA" sz="2000" b="1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 </a:t>
            </a:r>
            <a:r>
              <a:rPr lang="uk-UA" sz="2000" b="1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осіб, які бажають зареєструватися на додаткову </a:t>
            </a:r>
            <a:r>
              <a:rPr lang="uk-UA" sz="2000" b="1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сесію</a:t>
            </a:r>
          </a:p>
          <a:p>
            <a:pPr lvl="0" algn="just"/>
            <a:r>
              <a:rPr lang="uk-UA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заяву </a:t>
            </a:r>
            <a:r>
              <a:rPr lang="uk-UA" sz="2000" dirty="0">
                <a:latin typeface="Arial" panose="020B0604020202020204" pitchFamily="34" charset="0"/>
                <a:cs typeface="Arial" panose="020B0604020202020204" pitchFamily="34" charset="0"/>
              </a:rPr>
              <a:t>щодо надання можливості пройти ЗНО з певного(</a:t>
            </a:r>
            <a:r>
              <a:rPr lang="uk-UA" sz="2000" dirty="0" err="1">
                <a:latin typeface="Arial" panose="020B0604020202020204" pitchFamily="34" charset="0"/>
                <a:cs typeface="Arial" panose="020B0604020202020204" pitchFamily="34" charset="0"/>
              </a:rPr>
              <a:t>их</a:t>
            </a:r>
            <a:r>
              <a:rPr lang="uk-UA" sz="2000" dirty="0">
                <a:latin typeface="Arial" panose="020B0604020202020204" pitchFamily="34" charset="0"/>
                <a:cs typeface="Arial" panose="020B0604020202020204" pitchFamily="34" charset="0"/>
              </a:rPr>
              <a:t>) предмета(ів) під час додаткової сесії, у якій має бути вказана причина, що унеможливлює участь в основній </a:t>
            </a:r>
            <a:r>
              <a:rPr lang="uk-UA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сесії + документ</a:t>
            </a:r>
            <a:r>
              <a:rPr lang="uk-UA" sz="2000" dirty="0">
                <a:latin typeface="Arial" panose="020B0604020202020204" pitchFamily="34" charset="0"/>
                <a:cs typeface="Arial" panose="020B0604020202020204" pitchFamily="34" charset="0"/>
              </a:rPr>
              <a:t>, що підтверджує цю причину  </a:t>
            </a:r>
          </a:p>
          <a:p>
            <a:pPr lvl="0"/>
            <a:endParaRPr lang="uk-UA" dirty="0">
              <a:solidFill>
                <a:srgbClr val="F24E5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Clr>
                <a:srgbClr val="002060"/>
              </a:buClr>
              <a:defRPr/>
            </a:pPr>
            <a:endParaRPr lang="uk-UA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33425" indent="-285750" algn="just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FontTx/>
              <a:buChar char="-"/>
              <a:defRPr/>
            </a:pPr>
            <a:endParaRPr lang="uk-U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49789"/>
            <a:ext cx="12002612" cy="523220"/>
          </a:xfrm>
          <a:prstGeom prst="rect">
            <a:avLst/>
          </a:prstGeom>
          <a:solidFill>
            <a:srgbClr val="F24E5E"/>
          </a:solidFill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uk-UA" sz="2800" b="1" dirty="0" smtClean="0">
                <a:solidFill>
                  <a:schemeClr val="bg1"/>
                </a:solidFill>
              </a:rPr>
              <a:t> </a:t>
            </a:r>
            <a:r>
              <a:rPr lang="uk-UA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Окремі випадки - </a:t>
            </a:r>
            <a:r>
              <a:rPr lang="uk-UA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інші документи </a:t>
            </a:r>
            <a:endParaRPr lang="uk-UA" altLang="ru-RU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3958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13924</TotalTime>
  <Words>1199</Words>
  <Application>Microsoft Office PowerPoint</Application>
  <PresentationFormat>Широкоэкранный</PresentationFormat>
  <Paragraphs>195</Paragraphs>
  <Slides>21</Slides>
  <Notes>21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9" baseType="lpstr">
      <vt:lpstr>Arial</vt:lpstr>
      <vt:lpstr>Arial Black</vt:lpstr>
      <vt:lpstr>Calibri</vt:lpstr>
      <vt:lpstr>Calibri Light</vt:lpstr>
      <vt:lpstr>Open Sans Light</vt:lpstr>
      <vt:lpstr>Proxima Nova</vt:lpstr>
      <vt:lpstr>Times New Roman</vt:lpstr>
      <vt:lpstr>Тема Office</vt:lpstr>
      <vt:lpstr>Харківський регіональний центр оцінювання якості освіти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Перереєстрація (внесення змін)  здійснюється в межах часу,  відведеного для реєстрації та перереєстрації,  але після отримання Сертифіката  (до 05.03.2021)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Сухарєв Андрій Олексійович</dc:creator>
  <cp:lastModifiedBy>Админ</cp:lastModifiedBy>
  <cp:revision>475</cp:revision>
  <cp:lastPrinted>2021-01-22T11:40:46Z</cp:lastPrinted>
  <dcterms:created xsi:type="dcterms:W3CDTF">2019-04-04T08:53:31Z</dcterms:created>
  <dcterms:modified xsi:type="dcterms:W3CDTF">2021-01-28T18:53:45Z</dcterms:modified>
</cp:coreProperties>
</file>